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</p:sldMasterIdLst>
  <p:sldIdLst>
    <p:sldId id="256" r:id="rId11"/>
    <p:sldId id="260" r:id="rId12"/>
    <p:sldId id="263" r:id="rId13"/>
    <p:sldId id="266" r:id="rId14"/>
    <p:sldId id="269" r:id="rId15"/>
    <p:sldId id="272" r:id="rId16"/>
    <p:sldId id="275" r:id="rId17"/>
    <p:sldId id="278" r:id="rId18"/>
    <p:sldId id="281" r:id="rId19"/>
    <p:sldId id="284" r:id="rId20"/>
  </p:sldIdLst>
  <p:sldSz cx="6400800" cy="9144000"/>
  <p:notesSz cx="6400800" cy="9144000"/>
  <p:custDataLst>
    <p:tags r:id="rId2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78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64057" cy="234807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64057" cy="1174037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319905" y="8503920"/>
            <a:ext cx="1473036" cy="234808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4605168" y="8503920"/>
            <a:ext cx="1473037" cy="234808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58299" cy="146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58299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75357" y="8503920"/>
            <a:ext cx="2047394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9905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06640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1"/>
          <p:cNvSpPr/>
          <p:nvPr/>
        </p:nvSpPr>
        <p:spPr>
          <a:xfrm>
            <a:off x="2133600" y="4370070"/>
            <a:ext cx="2133598" cy="56895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KNVQVK+OptimaLTStd-Medium"/>
                <a:cs typeface="KNVQVK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KNVQVK+OptimaLTStd-Medium"/>
                <a:cs typeface="KNVQVK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51449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NRAIT+OptimaLTStd-Bold"/>
                <a:cs typeface="JNRAIT+OptimaLTStd-Bold"/>
              </a:rPr>
              <a:t>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3758012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 result of the outer product operation x*y' becomes a matrix: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040345"/>
            <a:ext cx="92582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&gt;&gt; Z = x*y'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Z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0119" y="1314665"/>
            <a:ext cx="11315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-6</a:t>
            </a:r>
            <a:r>
              <a:rPr sz="900" spc="1080">
                <a:solidFill>
                  <a:srgbClr val="000000"/>
                </a:solidFill>
                <a:latin typeface="TQUEHJ+CourierStd"/>
                <a:cs typeface="TQUEHJ+CourierStd"/>
              </a:rPr>
              <a:t> </a:t>
            </a: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-10</a:t>
            </a:r>
            <a:r>
              <a:rPr sz="900" spc="1080">
                <a:solidFill>
                  <a:srgbClr val="000000"/>
                </a:solidFill>
                <a:latin typeface="TQUEHJ+CourierStd"/>
                <a:cs typeface="TQUEHJ+CourierStd"/>
              </a:rPr>
              <a:t> </a:t>
            </a: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-14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8700" y="1451825"/>
            <a:ext cx="24003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1451825"/>
            <a:ext cx="30861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10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83080" y="1451825"/>
            <a:ext cx="30860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14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1913873"/>
            <a:ext cx="1117781" cy="34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TJRTE+OptimaLTStd-Bold-SC700"/>
                <a:cs typeface="HTJRTE+OptimaLTStd-Bold-SC700"/>
              </a:rPr>
              <a:t>1.3.2</a:t>
            </a:r>
            <a:r>
              <a:rPr sz="1100" spc="824">
                <a:solidFill>
                  <a:srgbClr val="0000FF"/>
                </a:solidFill>
                <a:latin typeface="HTJRTE+OptimaLTStd-Bold-SC700"/>
                <a:cs typeface="HTJRTE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TJRTE+OptimaLTStd-Bold-SC700"/>
                <a:cs typeface="HTJRTE+OptimaLTStd-Bold-SC700"/>
              </a:rPr>
              <a:t>m</a:t>
            </a:r>
            <a:r>
              <a:rPr sz="750">
                <a:solidFill>
                  <a:srgbClr val="0000FF"/>
                </a:solidFill>
                <a:latin typeface="HTJRTE+OptimaLTStd-Bold-SC700"/>
                <a:cs typeface="HTJRTE+OptimaLTStd-Bold-SC700"/>
              </a:rPr>
              <a:t>atriCEs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2157091"/>
            <a:ext cx="5784164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rectangular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array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numbers.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VOGPEL+TimesLTStd-Roman"/>
                <a:cs typeface="VOGPEL+TimesLTStd-Roman"/>
              </a:rPr>
              <a:t>Row</a:t>
            </a:r>
            <a:r>
              <a:rPr sz="1000" spc="151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column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vectors</a:t>
            </a:r>
            <a:r>
              <a:rPr sz="1000" spc="14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are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example</a:t>
            </a:r>
            <a:r>
              <a:rPr sz="1000" spc="14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1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matrices.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Consider the 3 × 4 matrix </a:t>
            </a:r>
            <a:r>
              <a:rPr sz="1000" spc="-10">
                <a:solidFill>
                  <a:srgbClr val="000000"/>
                </a:solidFill>
                <a:latin typeface="VOGPEL+TimesLTStd-Roman"/>
                <a:cs typeface="VOGPEL+TimesLTStd-Roman"/>
              </a:rPr>
              <a:t>given</a:t>
            </a:r>
            <a:r>
              <a:rPr sz="1000" spc="1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82490" y="2562602"/>
            <a:ext cx="377825" cy="351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20">
                <a:solidFill>
                  <a:srgbClr val="000000"/>
                </a:solidFill>
                <a:latin typeface="SVSLBN+SymbolMT"/>
                <a:cs typeface="SVSLBN+SymbolMT"/>
              </a:rPr>
              <a:t>é-</a:t>
            </a: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42407" y="2576191"/>
            <a:ext cx="263986" cy="713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1</a:t>
            </a:r>
          </a:p>
          <a:p>
            <a:pPr marL="9986" marR="0">
              <a:lnSpc>
                <a:spcPts val="1115"/>
              </a:lnSpc>
              <a:spcBef>
                <a:spcPts val="3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0</a:t>
            </a:r>
          </a:p>
          <a:p>
            <a:pPr marL="9954" marR="0">
              <a:lnSpc>
                <a:spcPts val="1115"/>
              </a:lnSpc>
              <a:spcBef>
                <a:spcPts val="3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396408" y="2576191"/>
            <a:ext cx="256031" cy="713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3</a:t>
            </a:r>
          </a:p>
          <a:p>
            <a:pPr marL="48" marR="0">
              <a:lnSpc>
                <a:spcPts val="1115"/>
              </a:lnSpc>
              <a:spcBef>
                <a:spcPts val="3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6</a:t>
            </a:r>
          </a:p>
          <a:p>
            <a:pPr marL="2031" marR="0">
              <a:lnSpc>
                <a:spcPts val="1115"/>
              </a:lnSpc>
              <a:spcBef>
                <a:spcPts val="3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706415" y="2567762"/>
            <a:ext cx="309117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50">
                <a:solidFill>
                  <a:srgbClr val="000000"/>
                </a:solidFill>
                <a:latin typeface="SFSIGF+TimesLTStd-Roman"/>
                <a:cs typeface="SFSIGF+TimesLTStd-Roman"/>
              </a:rPr>
              <a:t>5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ù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82490" y="268841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776264" y="268841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71352" y="2753102"/>
            <a:ext cx="367792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A</a:t>
            </a:r>
            <a:r>
              <a:rPr sz="10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=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782490" y="2766691"/>
            <a:ext cx="370284" cy="388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84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4</a:t>
            </a:r>
          </a:p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646487" y="2753102"/>
            <a:ext cx="323722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-</a:t>
            </a: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76264" y="280906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782490" y="292971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76264" y="292971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782490" y="2957191"/>
            <a:ext cx="366316" cy="36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ë</a:t>
            </a:r>
            <a:r>
              <a:rPr sz="10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SFSIGF+TimesLTStd-Roman"/>
                <a:cs typeface="SFSIGF+TimesLTStd-Roman"/>
              </a:rPr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706414" y="2957191"/>
            <a:ext cx="309117" cy="36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50">
                <a:solidFill>
                  <a:srgbClr val="000000"/>
                </a:solidFill>
                <a:latin typeface="SFSIGF+TimesLTStd-Roman"/>
                <a:cs typeface="SFSIGF+TimesLTStd-Roman"/>
              </a:rPr>
              <a:t>7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û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3261991"/>
            <a:ext cx="2879960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It can be entered in </a:t>
            </a:r>
            <a:r>
              <a:rPr sz="1000" spc="-21">
                <a:solidFill>
                  <a:srgbClr val="000000"/>
                </a:solidFill>
                <a:latin typeface="VOGPEL+TimesLTStd-Roman"/>
                <a:cs typeface="VOGPEL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with the command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3529541"/>
            <a:ext cx="2839212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&gt;&gt; A = [-2 1 3 5; 4 0 6 -1; 3 5 2 7]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A =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60119" y="3803861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4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577339" y="3803861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125980" y="3803861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6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606040" y="3803861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5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-1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7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5800" y="4328791"/>
            <a:ext cx="5784310" cy="1551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elements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in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any</a:t>
            </a:r>
            <a:r>
              <a:rPr sz="1000" spc="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VOGPEL+TimesLTStd-Roman"/>
                <a:cs typeface="VOGPEL+TimesLTStd-Roman"/>
              </a:rPr>
              <a:t>row</a:t>
            </a:r>
            <a:r>
              <a:rPr sz="1000" spc="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are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separated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commas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or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spaces,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rows</a:t>
            </a:r>
            <a:r>
              <a:rPr sz="1000" spc="2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are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separated</a:t>
            </a:r>
            <a:r>
              <a:rPr sz="1000" spc="1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semicolons.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If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two</a:t>
            </a:r>
            <a:r>
              <a:rPr sz="1000" spc="-1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matrices</a:t>
            </a:r>
            <a:r>
              <a:rPr sz="1000" spc="-79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are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same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size,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their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element-by-element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sum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obtained</a:t>
            </a:r>
            <a:r>
              <a:rPr sz="1000" spc="-2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entering</a:t>
            </a:r>
            <a:r>
              <a:rPr sz="1000" spc="-9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A+B.</a:t>
            </a:r>
            <a:r>
              <a:rPr sz="1000" spc="-1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VOGPEL+TimesLTStd-Roman"/>
                <a:cs typeface="VOGPEL+TimesLTStd-Roman"/>
              </a:rPr>
              <a:t>You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 can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also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add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scalar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to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-9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typing</a:t>
            </a:r>
            <a:r>
              <a:rPr sz="1000" spc="-9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A+c.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Likewise,</a:t>
            </a:r>
            <a:r>
              <a:rPr sz="1000" spc="-89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A–B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represents</a:t>
            </a:r>
            <a:r>
              <a:rPr sz="1000" spc="-3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difference of</a:t>
            </a:r>
            <a:r>
              <a:rPr sz="1000" spc="-5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 and B, and</a:t>
            </a:r>
            <a:r>
              <a:rPr sz="1000" spc="-5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A-c subtracts the number c from each element of</a:t>
            </a:r>
            <a:r>
              <a:rPr sz="1000" spc="-5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If</a:t>
            </a:r>
            <a:r>
              <a:rPr sz="1000" spc="-52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 and B are multiplicatively compatible, that is, if</a:t>
            </a:r>
            <a:r>
              <a:rPr sz="1000" spc="-52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 is </a:t>
            </a:r>
            <a:r>
              <a:rPr sz="1000" spc="124">
                <a:solidFill>
                  <a:srgbClr val="000000"/>
                </a:solidFill>
                <a:latin typeface="VOGPEL+TimesLTStd-Roman"/>
                <a:cs typeface="VOGPEL+TimesLTStd-Roman"/>
              </a:rPr>
              <a:t>n×m</a:t>
            </a:r>
            <a:r>
              <a:rPr sz="1000" spc="-122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 B is </a:t>
            </a:r>
            <a:r>
              <a:rPr sz="1000" spc="62">
                <a:solidFill>
                  <a:srgbClr val="000000"/>
                </a:solidFill>
                <a:latin typeface="VOGPEL+TimesLTStd-Roman"/>
                <a:cs typeface="VOGPEL+TimesLTStd-Roman"/>
              </a:rPr>
              <a:t>m×l,</a:t>
            </a:r>
            <a:r>
              <a:rPr sz="1000" spc="-6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then their product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A*B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62">
                <a:solidFill>
                  <a:srgbClr val="000000"/>
                </a:solidFill>
                <a:latin typeface="VOGPEL+TimesLTStd-Roman"/>
                <a:cs typeface="VOGPEL+TimesLTStd-Roman"/>
              </a:rPr>
              <a:t>n×l.</a:t>
            </a:r>
            <a:r>
              <a:rPr sz="1000" spc="-7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Recall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that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element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-6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A*B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in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i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VOGPEL+TimesLTStd-Roman"/>
                <a:cs typeface="VOGPEL+TimesLTStd-Roman"/>
              </a:rPr>
              <a:t>row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 and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j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column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sum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products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elements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from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i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VOGPEL+TimesLTStd-Roman"/>
                <a:cs typeface="VOGPEL+TimesLTStd-Roman"/>
              </a:rPr>
              <a:t>row</a:t>
            </a:r>
            <a:r>
              <a:rPr sz="1000" spc="31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-3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times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elements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from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j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column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B. The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product</a:t>
            </a:r>
            <a:r>
              <a:rPr sz="1000" spc="2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number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-69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VOGPEL+TimesLTStd-Roman"/>
                <a:cs typeface="VOGPEL+TimesLTStd-Roman"/>
              </a:rPr>
              <a:t>given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 by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c*A.</a:t>
            </a:r>
            <a:r>
              <a:rPr sz="1000" spc="-69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simple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illustration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VOGPEL+TimesLTStd-Roman"/>
                <a:cs typeface="VOGPEL+TimesLTStd-Roman"/>
              </a:rPr>
              <a:t>given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 by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-1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product</a:t>
            </a:r>
            <a:r>
              <a:rPr sz="1000" spc="-14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 </a:t>
            </a:r>
            <a:r>
              <a:rPr sz="1000" spc="125">
                <a:solidFill>
                  <a:srgbClr val="000000"/>
                </a:solidFill>
                <a:latin typeface="VOGPEL+TimesLTStd-Roman"/>
                <a:cs typeface="VOGPEL+TimesLTStd-Roman"/>
              </a:rPr>
              <a:t>3×4</a:t>
            </a:r>
            <a:r>
              <a:rPr sz="1000" spc="-12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</a:t>
            </a:r>
            <a:r>
              <a:rPr sz="1000" spc="-5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 above by the </a:t>
            </a:r>
            <a:r>
              <a:rPr sz="1000" spc="125">
                <a:solidFill>
                  <a:srgbClr val="000000"/>
                </a:solidFill>
                <a:latin typeface="VOGPEL+TimesLTStd-Roman"/>
                <a:cs typeface="VOGPEL+TimesLTStd-Roman"/>
              </a:rPr>
              <a:t>4×1</a:t>
            </a:r>
            <a:r>
              <a:rPr sz="1000" spc="-12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column vector x: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5838401"/>
            <a:ext cx="1419605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&gt;&gt; x = [2 -3 4 5]'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x =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960119" y="6112722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-3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4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028700" y="6524201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5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800" y="6661362"/>
            <a:ext cx="5829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&gt;&gt; A*x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30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960119" y="7072842"/>
            <a:ext cx="3086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27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QUEHJ+CourierStd"/>
                <a:cs typeface="TQUEHJ+CourierStd"/>
              </a:rPr>
              <a:t>34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85800" y="7483471"/>
            <a:ext cx="5782849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result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is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125">
                <a:solidFill>
                  <a:srgbClr val="000000"/>
                </a:solidFill>
                <a:latin typeface="VOGPEL+TimesLTStd-Roman"/>
                <a:cs typeface="VOGPEL+TimesLTStd-Roman"/>
              </a:rPr>
              <a:t>3×1</a:t>
            </a:r>
            <a:r>
              <a:rPr sz="1000" spc="-153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matrix,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in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other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words,</a:t>
            </a:r>
            <a:r>
              <a:rPr sz="1000" spc="-2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column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VOGPEL+TimesLTStd-Roman"/>
                <a:cs typeface="VOGPEL+TimesLTStd-Roman"/>
              </a:rPr>
              <a:t>vector.</a:t>
            </a:r>
            <a:r>
              <a:rPr sz="1000" spc="-7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A'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represents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conjugate</a:t>
            </a:r>
            <a:r>
              <a:rPr sz="1000" spc="-27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transpose</a:t>
            </a:r>
            <a:r>
              <a:rPr sz="1000" spc="-28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A. Consider two </a:t>
            </a:r>
            <a:r>
              <a:rPr sz="1000" spc="125">
                <a:solidFill>
                  <a:srgbClr val="000000"/>
                </a:solidFill>
                <a:latin typeface="VOGPEL+TimesLTStd-Roman"/>
                <a:cs typeface="VOGPEL+TimesLTStd-Roman"/>
              </a:rPr>
              <a:t>3×3</a:t>
            </a:r>
            <a:r>
              <a:rPr sz="1000" spc="-125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matrices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A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and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B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-10">
                <a:solidFill>
                  <a:srgbClr val="000000"/>
                </a:solidFill>
                <a:latin typeface="VOGPEL+TimesLTStd-Roman"/>
                <a:cs typeface="VOGPEL+TimesLTStd-Roman"/>
              </a:rPr>
              <a:t>given</a:t>
            </a:r>
            <a:r>
              <a:rPr sz="1000" spc="10">
                <a:solidFill>
                  <a:srgbClr val="000000"/>
                </a:solidFill>
                <a:latin typeface="VOGPEL+TimesLTStd-Roman"/>
                <a:cs typeface="VOGPEL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OGPEL+TimesLTStd-Roman"/>
                <a:cs typeface="VOGPEL+TimesLTStd-Roman"/>
              </a:rPr>
              <a:t>by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350738" y="7919587"/>
            <a:ext cx="33802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é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3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710607" y="7927971"/>
            <a:ext cx="254127" cy="713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</a:p>
          <a:p>
            <a:pPr marL="0" marR="0">
              <a:lnSpc>
                <a:spcPts val="1115"/>
              </a:lnSpc>
              <a:spcBef>
                <a:spcPts val="3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0</a:t>
            </a:r>
          </a:p>
          <a:p>
            <a:pPr marL="127" marR="0">
              <a:lnSpc>
                <a:spcPts val="1115"/>
              </a:lnSpc>
              <a:spcBef>
                <a:spcPts val="3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2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957495" y="7919587"/>
            <a:ext cx="310817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62">
                <a:solidFill>
                  <a:srgbClr val="000000"/>
                </a:solidFill>
                <a:latin typeface="PUUEVU+TimesLTStd-Roman"/>
                <a:cs typeface="PUUEVU+TimesLTStd-Roman"/>
              </a:rPr>
              <a:t>2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ù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383" y="7919589"/>
            <a:ext cx="34213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é</a:t>
            </a:r>
            <a:r>
              <a:rPr sz="10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830271" y="7927971"/>
            <a:ext cx="323722" cy="713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18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0</a:t>
            </a:r>
          </a:p>
          <a:p>
            <a:pPr marL="0" marR="0">
              <a:lnSpc>
                <a:spcPts val="1225"/>
              </a:lnSpc>
              <a:spcBef>
                <a:spcPts val="27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-</a:t>
            </a: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3</a:t>
            </a:r>
          </a:p>
          <a:p>
            <a:pPr marL="31701" marR="0">
              <a:lnSpc>
                <a:spcPts val="1115"/>
              </a:lnSpc>
              <a:spcBef>
                <a:spcPts val="38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141770" y="7919589"/>
            <a:ext cx="30949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52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ù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139552" y="8040237"/>
            <a:ext cx="588962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185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  <a:p>
            <a:pPr marL="0" marR="0">
              <a:lnSpc>
                <a:spcPts val="1225"/>
              </a:lnSpc>
              <a:spcBef>
                <a:spcPts val="5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A</a:t>
            </a:r>
            <a:r>
              <a:rPr sz="10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=</a:t>
            </a:r>
            <a:r>
              <a:rPr sz="1000" spc="4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-</a:t>
            </a: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</a:p>
          <a:p>
            <a:pPr marL="211185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029045" y="8040237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58383" y="8040239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4141770" y="8040239"/>
            <a:ext cx="309498" cy="410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23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957495" y="8104881"/>
            <a:ext cx="657510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  <a:r>
              <a:rPr sz="10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,</a:t>
            </a:r>
            <a:r>
              <a:rPr sz="1000" spc="7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CJPOS+TimesLTStd-Italic"/>
                <a:cs typeface="GCJPOS+TimesLTStd-Italic"/>
              </a:rPr>
              <a:t>B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=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458383" y="8118471"/>
            <a:ext cx="342138" cy="388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138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</a:p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029045" y="8160887"/>
            <a:ext cx="239268" cy="519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  <a:p>
            <a:pPr marL="0" marR="0">
              <a:lnSpc>
                <a:spcPts val="1225"/>
              </a:lnSpc>
              <a:spcBef>
                <a:spcPts val="188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û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12001" y="8160889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2350738" y="8281537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ê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3029045" y="8281537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458383" y="8281539"/>
            <a:ext cx="314578" cy="359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43">
                <a:solidFill>
                  <a:srgbClr val="000000"/>
                </a:solidFill>
                <a:latin typeface="SVSLBN+SymbolMT"/>
                <a:cs typeface="SVSLBN+SymbolMT"/>
              </a:rPr>
              <a:t>ê-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212001" y="8281539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ú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2432858" y="8308971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6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958765" y="8308971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4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582192" y="8308971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2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4141754" y="8308971"/>
            <a:ext cx="25400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UUEVU+TimesLTStd-Roman"/>
                <a:cs typeface="PUUEVU+TimesLTStd-Roman"/>
              </a:rPr>
              <a:t>1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2350738" y="8333988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ë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3458383" y="833399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ë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4212001" y="8333990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VSLBN+SymbolMT"/>
                <a:cs typeface="SVSLBN+SymbolMT"/>
              </a:rPr>
              <a:t>û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object 1"/>
          <p:cNvSpPr/>
          <p:nvPr/>
        </p:nvSpPr>
        <p:spPr>
          <a:xfrm>
            <a:off x="685800" y="558800"/>
            <a:ext cx="50292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03046" y="769993"/>
            <a:ext cx="1175004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54"/>
              </a:lnSpc>
              <a:spcBef>
                <a:spcPct val="0"/>
              </a:spcBef>
              <a:spcAft>
                <a:spcPct val="0"/>
              </a:spcAft>
            </a:pPr>
            <a:r>
              <a:rPr sz="4500">
                <a:solidFill>
                  <a:srgbClr val="0000FF"/>
                </a:solidFill>
                <a:latin typeface="AHMVVJ+OptimaLTStd"/>
                <a:cs typeface="AHMVVJ+OptimaLTStd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47800" y="826613"/>
            <a:ext cx="4045000" cy="81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12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000FF"/>
                </a:solidFill>
                <a:latin typeface="TFNJMS+OptimaLTStd-Medium"/>
                <a:cs typeface="TFNJMS+OptimaLTStd-Medium"/>
              </a:rPr>
              <a:t>Introduction to </a:t>
            </a:r>
            <a:r>
              <a:rPr sz="2400" spc="-21">
                <a:solidFill>
                  <a:srgbClr val="0000FF"/>
                </a:solidFill>
                <a:latin typeface="TFNJMS+OptimaLTStd-Medium"/>
                <a:cs typeface="TFNJMS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595268"/>
            <a:ext cx="5784330" cy="2160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600">
                <a:solidFill>
                  <a:srgbClr val="000000"/>
                </a:solidFill>
                <a:latin typeface="RNHSAT+TimesLTStd-Roman"/>
                <a:cs typeface="RNHSAT+TimesLTStd-Roman"/>
              </a:rPr>
              <a:t>®</a:t>
            </a:r>
            <a:r>
              <a:rPr sz="600" spc="1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 a high-level technical computing language and interactive environment for algorithm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development,</a:t>
            </a:r>
            <a:r>
              <a:rPr sz="1000" spc="14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data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visualization,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data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analysis,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numerical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computation.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16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one</a:t>
            </a:r>
            <a:r>
              <a:rPr sz="1000" spc="14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number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commercially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available,</a:t>
            </a:r>
            <a:r>
              <a:rPr sz="1000" spc="16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sophisticated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mathematical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computation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tools,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which</a:t>
            </a:r>
            <a:r>
              <a:rPr sz="1000" spc="15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also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include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Maple,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Mathematica,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MathCad.</a:t>
            </a:r>
            <a:r>
              <a:rPr sz="1000" spc="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name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6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stands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for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8">
                <a:solidFill>
                  <a:srgbClr val="000000"/>
                </a:solidFill>
                <a:latin typeface="RNHSAT+TimesLTStd-Roman"/>
                <a:cs typeface="RNHSAT+TimesLTStd-Roman"/>
              </a:rPr>
              <a:t>MATrix</a:t>
            </a:r>
            <a:r>
              <a:rPr sz="1000" spc="7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LABoratory,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because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its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basic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data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element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matrix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(Array).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4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contains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large</a:t>
            </a:r>
            <a:r>
              <a:rPr sz="1000" spc="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number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functions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access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proven</a:t>
            </a:r>
            <a:r>
              <a:rPr sz="1000" spc="11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numerical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libraries,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such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as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LINPACK</a:t>
            </a:r>
            <a:r>
              <a:rPr sz="1000" spc="12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EISPACK.</a:t>
            </a:r>
            <a:r>
              <a:rPr sz="1000" spc="12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fact,</a:t>
            </a:r>
            <a:r>
              <a:rPr sz="1000" spc="11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12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has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many</a:t>
            </a:r>
            <a:r>
              <a:rPr sz="1000" spc="11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built-in</a:t>
            </a:r>
            <a:r>
              <a:rPr sz="1000" spc="11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tools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for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solving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problems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developing</a:t>
            </a:r>
            <a:r>
              <a:rPr sz="1000" spc="11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graphical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illustrations.</a:t>
            </a:r>
            <a:r>
              <a:rPr sz="1000" spc="9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This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means</a:t>
            </a:r>
            <a:r>
              <a:rPr sz="1000" spc="1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many</a:t>
            </a:r>
            <a:r>
              <a:rPr sz="1000" spc="-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common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tasks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accomplished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with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single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function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call.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was</a:t>
            </a:r>
            <a:r>
              <a:rPr sz="1000" spc="-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originally</a:t>
            </a:r>
            <a:r>
              <a:rPr sz="1000" spc="-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writ-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ten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RNHSAT+TimesLTStd-Roman"/>
                <a:cs typeface="RNHSAT+TimesLTStd-Roman"/>
              </a:rPr>
              <a:t>FORTRAN</a:t>
            </a:r>
            <a:r>
              <a:rPr sz="1000" spc="3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later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rewritten</a:t>
            </a:r>
            <a:r>
              <a:rPr sz="1000" spc="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C,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precursor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C++. The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beauty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4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we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need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know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only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tiny</a:t>
            </a:r>
            <a:r>
              <a:rPr sz="1000" spc="-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bit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get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going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productive.</a:t>
            </a:r>
            <a:r>
              <a:rPr sz="1000" spc="-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Once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we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get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started,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we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pick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up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new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skills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quickly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with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3">
                <a:solidFill>
                  <a:srgbClr val="000000"/>
                </a:solidFill>
                <a:latin typeface="RNHSAT+TimesLTStd-Roman"/>
                <a:cs typeface="RNHSAT+TimesLTStd-Roman"/>
              </a:rPr>
              <a:t>MATLAB’s</a:t>
            </a:r>
            <a:r>
              <a:rPr sz="1000" spc="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excellent</a:t>
            </a:r>
            <a:r>
              <a:rPr sz="1000" spc="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online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help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features.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optimized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for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matrices.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Thus,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if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problem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formulated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with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matrix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solution,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 executes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substantially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faster</a:t>
            </a:r>
          </a:p>
          <a:p>
            <a:pPr marL="17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than a similar program in a high-level language.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3815846"/>
            <a:ext cx="1875482" cy="371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NUVEJO+OptimaLTStd-Bold"/>
                <a:cs typeface="NUVEJO+OptimaLTStd-Bold"/>
              </a:rPr>
              <a:t>1.1</a:t>
            </a:r>
            <a:r>
              <a:rPr sz="1100" spc="824">
                <a:solidFill>
                  <a:srgbClr val="0000FF"/>
                </a:solidFill>
                <a:latin typeface="NUVEJO+OptimaLTStd-Bold"/>
                <a:cs typeface="NUVEJO+OptimaLTStd-Bold"/>
              </a:rPr>
              <a:t> </a:t>
            </a:r>
            <a:r>
              <a:rPr sz="1100" spc="-10">
                <a:solidFill>
                  <a:srgbClr val="0000FF"/>
                </a:solidFill>
                <a:latin typeface="NUVEJO+OptimaLTStd-Bold"/>
                <a:cs typeface="NUVEJO+OptimaLTStd-Bold"/>
              </a:rPr>
              <a:t>STARTING</a:t>
            </a:r>
            <a:r>
              <a:rPr sz="1100" spc="41">
                <a:solidFill>
                  <a:srgbClr val="0000FF"/>
                </a:solidFill>
                <a:latin typeface="NUVEJO+OptimaLTStd-Bold"/>
                <a:cs typeface="NUVEJO+OptimaLTStd-Bold"/>
              </a:rPr>
              <a:t> </a:t>
            </a:r>
            <a:r>
              <a:rPr sz="1100" spc="-10">
                <a:solidFill>
                  <a:srgbClr val="0000FF"/>
                </a:solidFill>
                <a:latin typeface="NUVEJO+OptimaLTStd-Bold"/>
                <a:cs typeface="NUVEJO+OptimaLTStd-Bold"/>
              </a:rPr>
              <a:t>MATLAB</a:t>
            </a:r>
            <a:r>
              <a:rPr sz="700">
                <a:solidFill>
                  <a:srgbClr val="0000FF"/>
                </a:solidFill>
                <a:latin typeface="NUVEJO+OptimaLTStd-Bold"/>
                <a:cs typeface="NUVEJO+OptimaLTStd-Bold"/>
              </a:rPr>
              <a:t>®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4059064"/>
            <a:ext cx="5784310" cy="2770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1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start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 as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would</a:t>
            </a:r>
            <a:r>
              <a:rPr sz="1000" spc="-1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any</a:t>
            </a:r>
            <a:r>
              <a:rPr sz="1000" spc="-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other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software</a:t>
            </a: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application.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-5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Windows,</a:t>
            </a:r>
            <a:r>
              <a:rPr sz="1000" spc="-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access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it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via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 Start menu.</a:t>
            </a:r>
            <a:r>
              <a:rPr sz="1000" spc="-6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Alternatively, you may </a:t>
            </a:r>
            <a:r>
              <a:rPr sz="1000" spc="-11">
                <a:solidFill>
                  <a:srgbClr val="000000"/>
                </a:solidFill>
                <a:latin typeface="RNHSAT+TimesLTStd-Roman"/>
                <a:cs typeface="RNHSAT+TimesLTStd-Roman"/>
              </a:rPr>
              <a:t>have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 a desktop icon that enables you to start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1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with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 simple double-click.</a:t>
            </a:r>
            <a:r>
              <a:rPr sz="1000" spc="-3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When the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1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 started, a window opens in which the main part is 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-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Window.</a:t>
            </a:r>
            <a:r>
              <a:rPr sz="1000" spc="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RNHSAT+TimesLTStd-Roman"/>
                <a:cs typeface="RNHSAT+TimesLTStd-Roman"/>
              </a:rPr>
              <a:t>Figure 1.1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contains an example of a newly</a:t>
            </a:r>
            <a:r>
              <a:rPr sz="1000" spc="1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launched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desktop. In 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Window,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will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see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prompt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WPNMVR+CourierStd"/>
                <a:cs typeface="WPNMVR+CourierStd"/>
              </a:rPr>
              <a:t>&gt;&gt;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).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If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6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active,</a:t>
            </a:r>
            <a:r>
              <a:rPr sz="1000" spc="6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prompt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will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followed</a:t>
            </a:r>
            <a:r>
              <a:rPr sz="1000" spc="8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by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cursor.</a:t>
            </a:r>
            <a:r>
              <a:rPr sz="1000" spc="6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place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where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will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enter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MATLAB</a:t>
            </a:r>
            <a:r>
              <a:rPr sz="1000" spc="9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commands.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If</a:t>
            </a:r>
            <a:r>
              <a:rPr sz="1000" spc="7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-3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 not active, just click in it anywhere.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addition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-6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Window,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 there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are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couple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other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windows</a:t>
            </a:r>
            <a:r>
              <a:rPr sz="1000" spc="-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may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opened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default.</a:t>
            </a:r>
            <a:r>
              <a:rPr sz="1000" spc="1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layout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always</a:t>
            </a:r>
            <a:r>
              <a:rPr sz="1000" spc="4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customized.</a:t>
            </a:r>
            <a:r>
              <a:rPr sz="1000" spc="1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11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left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4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3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Current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Folder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RNHSAT+TimesLTStd-Roman"/>
                <a:cs typeface="RNHSAT+TimesLTStd-Roman"/>
              </a:rPr>
              <a:t>Window.</a:t>
            </a:r>
            <a:r>
              <a:rPr sz="1000" spc="7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folder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set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as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Current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Folder</a:t>
            </a:r>
            <a:r>
              <a:rPr sz="1000" spc="4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8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is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where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ﬁles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will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6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saved.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This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0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shows</a:t>
            </a:r>
            <a:r>
              <a:rPr sz="1000" spc="10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ﬁles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are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stored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Current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RNHSAT+TimesLTStd-Roman"/>
                <a:cs typeface="RNHSAT+TimesLTStd-Roman"/>
              </a:rPr>
              <a:t>Folder.</a:t>
            </a:r>
            <a:r>
              <a:rPr sz="1000" spc="9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17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right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9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are the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RNHSAT+TimesLTStd-Roman"/>
                <a:cs typeface="RNHSAT+TimesLTStd-Roman"/>
              </a:rPr>
              <a:t>Workspace</a:t>
            </a:r>
            <a:r>
              <a:rPr sz="1000" spc="-2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 top and the Command History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on the bottom.</a:t>
            </a: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History</a:t>
            </a:r>
            <a:r>
              <a:rPr sz="1000" spc="7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shows</a:t>
            </a:r>
            <a:r>
              <a:rPr sz="1000" spc="11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commands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RNHSAT+TimesLTStd-Roman"/>
                <a:cs typeface="RNHSAT+TimesLTStd-Roman"/>
              </a:rPr>
              <a:t>have</a:t>
            </a:r>
            <a:r>
              <a:rPr sz="1000" spc="12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been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entered.</a:t>
            </a:r>
            <a:r>
              <a:rPr sz="1000" spc="9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conﬁguration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10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each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altered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by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clicking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down</a:t>
            </a:r>
            <a:r>
              <a:rPr sz="1000" spc="34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arrow</a:t>
            </a:r>
            <a:r>
              <a:rPr sz="1000" spc="3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at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top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right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corner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RNHSAT+TimesLTStd-Roman"/>
                <a:cs typeface="RNHSAT+TimesLTStd-Roman"/>
              </a:rPr>
              <a:t>window.</a:t>
            </a:r>
            <a:r>
              <a:rPr sz="1000" spc="23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This</a:t>
            </a:r>
            <a:r>
              <a:rPr sz="1000" spc="2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will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show</a:t>
            </a:r>
            <a:r>
              <a:rPr sz="1000" spc="11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menu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options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including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closing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undocking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that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RNHSAT+TimesLTStd-Roman"/>
                <a:cs typeface="RNHSAT+TimesLTStd-Roman"/>
              </a:rPr>
              <a:t>window.</a:t>
            </a:r>
            <a:r>
              <a:rPr sz="1000" spc="6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Alternatively,</a:t>
            </a:r>
            <a:r>
              <a:rPr sz="1000" spc="11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hitting</a:t>
            </a:r>
            <a:r>
              <a:rPr sz="1000" spc="10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down</a:t>
            </a:r>
            <a:r>
              <a:rPr sz="1000" spc="6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arrow</a:t>
            </a:r>
            <a:r>
              <a:rPr sz="1000" spc="5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under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Layout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“HOME”</a:t>
            </a:r>
            <a:r>
              <a:rPr sz="1000" spc="5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tab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allows</a:t>
            </a:r>
            <a:r>
              <a:rPr sz="1000" spc="5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for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customization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of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5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57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within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 desktop environment as shown in </a:t>
            </a:r>
            <a:r>
              <a:rPr sz="1000">
                <a:solidFill>
                  <a:srgbClr val="0000FF"/>
                </a:solidFill>
                <a:latin typeface="RNHSAT+TimesLTStd-Roman"/>
                <a:cs typeface="RNHSAT+TimesLTStd-Roman"/>
              </a:rPr>
              <a:t>Figure 1.2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6889243"/>
            <a:ext cx="3566279" cy="324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1.1.1</a:t>
            </a:r>
            <a:r>
              <a:rPr sz="1100" spc="824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E</a:t>
            </a:r>
            <a:r>
              <a:rPr sz="750" spc="11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ntEring</a:t>
            </a:r>
            <a:r>
              <a:rPr sz="750" spc="122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ommands</a:t>
            </a:r>
            <a:r>
              <a:rPr sz="750" spc="112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75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in</a:t>
            </a:r>
            <a:r>
              <a:rPr sz="750" spc="126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750" spc="12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thE</a:t>
            </a:r>
            <a:r>
              <a:rPr sz="750" spc="115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ommand</a:t>
            </a:r>
            <a:r>
              <a:rPr sz="750" spc="57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W</a:t>
            </a:r>
            <a:r>
              <a:rPr sz="750" spc="10">
                <a:solidFill>
                  <a:srgbClr val="0000FF"/>
                </a:solidFill>
                <a:latin typeface="CABDRA+OptimaLTStd-Bold-SC700"/>
                <a:cs typeface="CABDRA+OptimaLTStd-Bold-SC700"/>
              </a:rPr>
              <a:t>indoW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7132460"/>
            <a:ext cx="5784018" cy="64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Click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in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</a:t>
            </a:r>
            <a:r>
              <a:rPr sz="1000" spc="9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3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to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make</a:t>
            </a:r>
            <a:r>
              <a:rPr sz="1000" spc="125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it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active.</a:t>
            </a:r>
            <a:r>
              <a:rPr sz="1000" spc="99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When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window</a:t>
            </a:r>
            <a:r>
              <a:rPr sz="1000" spc="126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becomes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active,</a:t>
            </a:r>
            <a:r>
              <a:rPr sz="1000" spc="12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its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title</a:t>
            </a:r>
            <a:r>
              <a:rPr sz="1000" spc="122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bar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darkens</a:t>
            </a:r>
            <a:r>
              <a:rPr sz="1000" spc="-3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blinking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cursor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appears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after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prompt.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NHSAT+TimesLTStd-Roman"/>
                <a:cs typeface="RNHSAT+TimesLTStd-Roman"/>
              </a:rPr>
              <a:t>Now</a:t>
            </a:r>
            <a:r>
              <a:rPr sz="1000" spc="-1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you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can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begin</a:t>
            </a:r>
            <a:r>
              <a:rPr sz="1000" spc="-28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entering</a:t>
            </a:r>
            <a:r>
              <a:rPr sz="1000" spc="-31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commands.</a:t>
            </a:r>
            <a:r>
              <a:rPr sz="1000" spc="-50">
                <a:solidFill>
                  <a:srgbClr val="000000"/>
                </a:solidFill>
                <a:latin typeface="RNHSAT+TimesLTStd-Roman"/>
                <a:cs typeface="RNHSAT+TimesLTStd-Roman"/>
              </a:rPr>
              <a:t> </a:t>
            </a:r>
            <a:r>
              <a:rPr sz="1000" spc="-17">
                <a:solidFill>
                  <a:srgbClr val="000000"/>
                </a:solidFill>
                <a:latin typeface="RNHSAT+TimesLTStd-Roman"/>
                <a:cs typeface="RNHSAT+TimesLTStd-Roman"/>
              </a:rPr>
              <a:t>Try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typing </a:t>
            </a:r>
            <a:r>
              <a:rPr sz="1000">
                <a:solidFill>
                  <a:srgbClr val="000000"/>
                </a:solidFill>
                <a:latin typeface="WPNMVR+CourierStd"/>
                <a:cs typeface="WPNMVR+CourierStd"/>
              </a:rPr>
              <a:t>a = [2 4 7]</a:t>
            </a:r>
            <a:r>
              <a:rPr sz="1000">
                <a:solidFill>
                  <a:srgbClr val="000000"/>
                </a:solidFill>
                <a:latin typeface="RNHSAT+TimesLTStd-Roman"/>
                <a:cs typeface="RNHSAT+TimesLTStd-Roman"/>
              </a:rPr>
              <a:t>and press the Enter or Return key: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7727671"/>
            <a:ext cx="113156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PNMVR+CourierStd"/>
                <a:cs typeface="WPNMVR+CourierStd"/>
              </a:rPr>
              <a:t>&gt;&gt; a = [2 4 7]</a:t>
            </a:r>
          </a:p>
          <a:p>
            <a:pPr marL="68579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PNMVR+CourierStd"/>
                <a:cs typeface="WPNMVR+CourierStd"/>
              </a:rPr>
              <a:t>a =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14500" y="800199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PNMVR+CourierStd"/>
                <a:cs typeface="WPNMVR+CourierStd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125980" y="800199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PNMVR+CourierStd"/>
                <a:cs typeface="WPNMVR+CourierSt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37460" y="800199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PNMVR+CourierStd"/>
                <a:cs typeface="WPNMVR+CourierStd"/>
              </a:rPr>
              <a:t>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651449" y="8669018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UVEJO+OptimaLTStd-Bold"/>
                <a:cs typeface="NUVEJO+OptimaLTStd-Bold"/>
              </a:rPr>
              <a:t>1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object 1"/>
          <p:cNvSpPr/>
          <p:nvPr/>
        </p:nvSpPr>
        <p:spPr>
          <a:xfrm>
            <a:off x="1129699" y="6647053"/>
            <a:ext cx="4141400" cy="159105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128037" y="800100"/>
            <a:ext cx="4144725" cy="24456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5098" y="4809836"/>
            <a:ext cx="135853" cy="14891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GHSSC+OptimaLTStd-Medium"/>
                <a:cs typeface="HGHSSC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HGHSSC+OptimaLTStd-Medium"/>
                <a:cs typeface="HGHSSC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51449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TOQBM+OptimaLTStd-Bold"/>
                <a:cs typeface="CTOQBM+OptimaLTStd-Bold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3408363"/>
            <a:ext cx="3686522" cy="306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TOQBM+OptimaLTStd-Bold"/>
                <a:cs typeface="CTOQBM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CTOQBM+OptimaLTStd-Bold"/>
                <a:cs typeface="CTOQBM+OptimaLTStd-Bold"/>
              </a:rPr>
              <a:t> </a:t>
            </a:r>
            <a:r>
              <a:rPr sz="900">
                <a:solidFill>
                  <a:srgbClr val="000000"/>
                </a:solidFill>
                <a:latin typeface="CTOQBM+OptimaLTStd-Bold"/>
                <a:cs typeface="CTOQBM+OptimaLTStd-Bold"/>
              </a:rPr>
              <a:t>1.3</a:t>
            </a:r>
            <a:r>
              <a:rPr sz="900" spc="675">
                <a:solidFill>
                  <a:srgbClr val="000000"/>
                </a:solidFill>
                <a:latin typeface="CTOQBM+OptimaLTStd-Bold"/>
                <a:cs typeface="CTOQBM+OptimaLTStd-Bold"/>
              </a:rPr>
              <a:t> </a:t>
            </a:r>
            <a:r>
              <a:rPr sz="900" spc="-17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550">
                <a:solidFill>
                  <a:srgbClr val="000000"/>
                </a:solidFill>
                <a:latin typeface="VABRGF+TimesLTStd-Roman"/>
                <a:cs typeface="VABRGF+TimesLTStd-Roman"/>
              </a:rPr>
              <a:t>®</a:t>
            </a:r>
            <a:r>
              <a:rPr sz="550" spc="93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900">
                <a:solidFill>
                  <a:srgbClr val="000000"/>
                </a:solidFill>
                <a:latin typeface="VABRGF+TimesLTStd-Roman"/>
                <a:cs typeface="VABRGF+TimesLTStd-Roman"/>
              </a:rPr>
              <a:t>desktop with several commands evaluated.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38200" y="3755989"/>
            <a:ext cx="5433497" cy="1573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•</a:t>
            </a:r>
            <a:r>
              <a:rPr sz="1000" spc="60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VABRGF+TimesLTStd-Roman"/>
                <a:cs typeface="VABRGF+TimesLTStd-Roman"/>
              </a:rPr>
              <a:t>You</a:t>
            </a:r>
            <a:r>
              <a:rPr sz="1000" spc="81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can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type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CHNU+CourierStd"/>
                <a:cs typeface="CQCHNU+CourierStd"/>
              </a:rPr>
              <a:t>help</a:t>
            </a:r>
            <a:r>
              <a:rPr sz="1000" spc="109">
                <a:solidFill>
                  <a:srgbClr val="000000"/>
                </a:solidFill>
                <a:latin typeface="CQCHNU+CourierStd"/>
                <a:cs typeface="CQCHNU+CourierStd"/>
              </a:rPr>
              <a:t> </a:t>
            </a:r>
            <a:r>
              <a:rPr sz="1000">
                <a:solidFill>
                  <a:srgbClr val="000000"/>
                </a:solidFill>
                <a:latin typeface="CQCHNU+CourierStd"/>
                <a:cs typeface="CQCHNU+CourierStd"/>
              </a:rPr>
              <a:t>topic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access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online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help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on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command,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function,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4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symbol</a:t>
            </a:r>
          </a:p>
          <a:p>
            <a:pPr marL="15240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QCHNU+CourierStd"/>
                <a:cs typeface="CQCHNU+CourierStd"/>
              </a:rPr>
              <a:t>topic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.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•</a:t>
            </a:r>
            <a:r>
              <a:rPr sz="1000" spc="60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If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you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press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tab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key</a:t>
            </a:r>
            <a:r>
              <a:rPr sz="1000" spc="5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after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partially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typing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function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variable</a:t>
            </a:r>
            <a:r>
              <a:rPr sz="1000" spc="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name,</a:t>
            </a:r>
            <a:r>
              <a:rPr sz="1000" spc="3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1000" spc="5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will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attempt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complete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it,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offering</a:t>
            </a:r>
            <a:r>
              <a:rPr sz="1000" spc="-31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you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selection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of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choices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if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there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is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more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than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one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possible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completion.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•</a:t>
            </a:r>
            <a:r>
              <a:rPr sz="1000" spc="60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1000" spc="9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uses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parentheses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(),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square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brackets</a:t>
            </a:r>
            <a:r>
              <a:rPr sz="1000" spc="7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[],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and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curly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braces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{},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and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these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are</a:t>
            </a:r>
            <a:r>
              <a:rPr sz="1000" spc="6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not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interchangeable.</a:t>
            </a:r>
          </a:p>
          <a:p>
            <a:pPr marL="0" marR="0">
              <a:lnSpc>
                <a:spcPts val="1115"/>
              </a:lnSpc>
              <a:spcBef>
                <a:spcPts val="106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•</a:t>
            </a:r>
            <a:r>
              <a:rPr sz="1000" spc="60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VABRGF+TimesLTStd-Roman"/>
                <a:cs typeface="VABRGF+TimesLTStd-Roman"/>
              </a:rPr>
              <a:t>You</a:t>
            </a:r>
            <a:r>
              <a:rPr sz="1000" spc="56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can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quit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1000" spc="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by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typing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exit</a:t>
            </a:r>
            <a:r>
              <a:rPr sz="1000" spc="23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quit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click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x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icon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(</a:t>
            </a:r>
            <a:r>
              <a:rPr sz="1000" spc="815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)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located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at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18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upper</a:t>
            </a:r>
          </a:p>
          <a:p>
            <a:pPr marL="152411" marR="0">
              <a:lnSpc>
                <a:spcPts val="1115"/>
              </a:lnSpc>
              <a:spcBef>
                <a:spcPts val="1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right corner of the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VABRGF+TimesLTStd-Roman"/>
                <a:cs typeface="VABRGF+TimesLTStd-Roman"/>
              </a:rPr>
              <a:t>window.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5363485"/>
            <a:ext cx="1513364" cy="338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1.1.2</a:t>
            </a:r>
            <a:r>
              <a:rPr sz="1100" spc="824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h</a:t>
            </a:r>
            <a:r>
              <a:rPr sz="750" spc="10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Elp</a:t>
            </a:r>
            <a:r>
              <a:rPr sz="750" spc="119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HCWRTI+OptimaLTStd-Bold-SC700"/>
                <a:cs typeface="HCWRTI+OptimaLTStd-Bold-SC700"/>
              </a:rPr>
              <a:t>ommand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5606703"/>
            <a:ext cx="5784310" cy="941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CHNU+CourierStd"/>
                <a:cs typeface="CQCHNU+CourierStd"/>
              </a:rPr>
              <a:t>help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command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can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be</a:t>
            </a:r>
            <a:r>
              <a:rPr sz="1000" spc="105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used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identify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MATLAB</a:t>
            </a:r>
            <a:r>
              <a:rPr sz="1000" spc="126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functions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and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also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VABRGF+TimesLTStd-Roman"/>
                <a:cs typeface="VABRGF+TimesLTStd-Roman"/>
              </a:rPr>
              <a:t>how</a:t>
            </a:r>
            <a:r>
              <a:rPr sz="1000" spc="116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use</a:t>
            </a:r>
            <a:r>
              <a:rPr sz="1000" spc="10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them.</a:t>
            </a:r>
            <a:r>
              <a:rPr sz="1000" spc="87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ﬁnd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out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what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particular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function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command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does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and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how</a:t>
            </a:r>
            <a:r>
              <a:rPr sz="1000" spc="9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call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it,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type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CHNU+CourierStd"/>
                <a:cs typeface="CQCHNU+CourierStd"/>
              </a:rPr>
              <a:t>help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and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then</a:t>
            </a:r>
            <a:r>
              <a:rPr sz="1000" spc="79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name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of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function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or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command.</a:t>
            </a:r>
            <a:r>
              <a:rPr sz="1000" spc="-31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explanations</a:t>
            </a:r>
            <a:r>
              <a:rPr sz="1000" spc="-11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appear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immediately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in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Command</a:t>
            </a:r>
            <a:r>
              <a:rPr sz="1000" spc="-43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VABRGF+TimesLTStd-Roman"/>
                <a:cs typeface="VABRGF+TimesLTStd-Roman"/>
              </a:rPr>
              <a:t>Window.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Alternatively,</a:t>
            </a:r>
            <a:r>
              <a:rPr sz="1000" spc="-33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hitting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down</a:t>
            </a:r>
            <a:r>
              <a:rPr sz="1000" spc="-33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arrow</a:t>
            </a:r>
            <a:r>
              <a:rPr sz="1000" spc="-34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under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Help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on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toolstrip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of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Resources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group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of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VABRGF+TimesLTStd-Roman"/>
                <a:cs typeface="VABRG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desk-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top “HOME” tab allows for choice of various options as shown in </a:t>
            </a:r>
            <a:r>
              <a:rPr sz="1000">
                <a:solidFill>
                  <a:srgbClr val="0000FF"/>
                </a:solidFill>
                <a:latin typeface="VABRGF+TimesLTStd-Roman"/>
                <a:cs typeface="VABRGF+TimesLTStd-Roman"/>
              </a:rPr>
              <a:t>Figure 1.4</a:t>
            </a:r>
            <a:r>
              <a:rPr sz="1000">
                <a:solidFill>
                  <a:srgbClr val="000000"/>
                </a:solidFill>
                <a:latin typeface="VABRGF+TimesLTStd-Roman"/>
                <a:cs typeface="VABRGF+TimesLTStd-Roman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8400769"/>
            <a:ext cx="2203806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TOQBM+OptimaLTStd-Bold"/>
                <a:cs typeface="CTOQBM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CTOQBM+OptimaLTStd-Bold"/>
                <a:cs typeface="CTOQBM+OptimaLTStd-Bold"/>
              </a:rPr>
              <a:t> </a:t>
            </a:r>
            <a:r>
              <a:rPr sz="900">
                <a:solidFill>
                  <a:srgbClr val="000000"/>
                </a:solidFill>
                <a:latin typeface="CTOQBM+OptimaLTStd-Bold"/>
                <a:cs typeface="CTOQBM+OptimaLTStd-Bold"/>
              </a:rPr>
              <a:t>1.4</a:t>
            </a:r>
            <a:r>
              <a:rPr sz="900" spc="675">
                <a:solidFill>
                  <a:srgbClr val="000000"/>
                </a:solidFill>
                <a:latin typeface="CTOQBM+OptimaLTStd-Bold"/>
                <a:cs typeface="CTOQBM+OptimaLTStd-Bold"/>
              </a:rPr>
              <a:t> </a:t>
            </a:r>
            <a:r>
              <a:rPr sz="900">
                <a:solidFill>
                  <a:srgbClr val="000000"/>
                </a:solidFill>
                <a:latin typeface="VABRGF+TimesLTStd-Roman"/>
                <a:cs typeface="VABRGF+TimesLTStd-Roman"/>
              </a:rPr>
              <a:t>Submenus of the Help </a:t>
            </a:r>
            <a:r>
              <a:rPr sz="900" spc="-11">
                <a:solidFill>
                  <a:srgbClr val="000000"/>
                </a:solidFill>
                <a:latin typeface="VABRGF+TimesLTStd-Roman"/>
                <a:cs typeface="VABRGF+TimesLTStd-Roman"/>
              </a:rPr>
              <a:t>tab.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object 1"/>
          <p:cNvSpPr/>
          <p:nvPr/>
        </p:nvSpPr>
        <p:spPr>
          <a:xfrm>
            <a:off x="1128037" y="800100"/>
            <a:ext cx="4144725" cy="22012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536856" y="4560358"/>
            <a:ext cx="135853" cy="14891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FGHPK+OptimaLTStd-Bold"/>
                <a:cs typeface="FFGHPK+OptimaLTStd-Bold"/>
              </a:rPr>
              <a:t>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AQIUR+OptimaLTStd-Medium"/>
                <a:cs typeface="BAQIUR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BAQIUR+OptimaLTStd-Medium"/>
                <a:cs typeface="BAQIUR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3163970"/>
            <a:ext cx="2807665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FGHPK+OptimaLTStd-Bold"/>
                <a:cs typeface="FFGHPK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FFGHPK+OptimaLTStd-Bold"/>
                <a:cs typeface="FFGHPK+OptimaLTStd-Bold"/>
              </a:rPr>
              <a:t> </a:t>
            </a:r>
            <a:r>
              <a:rPr sz="900">
                <a:solidFill>
                  <a:srgbClr val="000000"/>
                </a:solidFill>
                <a:latin typeface="FFGHPK+OptimaLTStd-Bold"/>
                <a:cs typeface="FFGHPK+OptimaLTStd-Bold"/>
              </a:rPr>
              <a:t>1.5</a:t>
            </a:r>
            <a:r>
              <a:rPr sz="900" spc="675">
                <a:solidFill>
                  <a:srgbClr val="000000"/>
                </a:solidFill>
                <a:latin typeface="FFGHPK+OptimaLTStd-Bold"/>
                <a:cs typeface="FFGHPK+OptimaLTStd-Bold"/>
              </a:rPr>
              <a:t> </a:t>
            </a:r>
            <a:r>
              <a:rPr sz="900">
                <a:solidFill>
                  <a:srgbClr val="000000"/>
                </a:solidFill>
                <a:latin typeface="GVHMTE+TimesLTStd-Roman"/>
                <a:cs typeface="GVHMTE+TimesLTStd-Roman"/>
              </a:rPr>
              <a:t>Description of the linspace command.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3536995"/>
            <a:ext cx="5783433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For</a:t>
            </a:r>
            <a:r>
              <a:rPr sz="1000" spc="128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example,</a:t>
            </a:r>
            <a:r>
              <a:rPr sz="1000" spc="12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following</a:t>
            </a:r>
            <a:r>
              <a:rPr sz="1000" spc="124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will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GVHMTE+TimesLTStd-Roman"/>
                <a:cs typeface="GVHMTE+TimesLTStd-Roman"/>
              </a:rPr>
              <a:t>give</a:t>
            </a:r>
            <a:r>
              <a:rPr sz="1000" spc="134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description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of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linspace</a:t>
            </a:r>
            <a:r>
              <a:rPr sz="1000" spc="-228">
                <a:solidFill>
                  <a:srgbClr val="000000"/>
                </a:solidFill>
                <a:latin typeface="HNQHNR+CourierStd"/>
                <a:cs typeface="HNQHNR+CourierStd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command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as</a:t>
            </a:r>
            <a:r>
              <a:rPr sz="1000" spc="12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shown</a:t>
            </a:r>
            <a:r>
              <a:rPr sz="1000" spc="126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in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FF"/>
                </a:solidFill>
                <a:latin typeface="GVHMTE+TimesLTStd-Roman"/>
                <a:cs typeface="GVHMTE+TimesLTStd-Roman"/>
              </a:rPr>
              <a:t>Figure 1.5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3979806"/>
            <a:ext cx="12687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&gt;&gt; help linspace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4330094"/>
            <a:ext cx="1865684" cy="348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1.1.3</a:t>
            </a:r>
            <a:r>
              <a:rPr sz="1100" spc="824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E</a:t>
            </a:r>
            <a:r>
              <a:rPr sz="75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xit</a:t>
            </a:r>
            <a:r>
              <a:rPr sz="750" spc="12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 </a:t>
            </a:r>
            <a:r>
              <a:rPr sz="750" spc="12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from</a:t>
            </a:r>
            <a:r>
              <a:rPr sz="750" spc="123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 </a:t>
            </a:r>
            <a:r>
              <a:rPr sz="1100" spc="-1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matlaB</a:t>
            </a:r>
            <a:r>
              <a:rPr sz="700">
                <a:solidFill>
                  <a:srgbClr val="0000FF"/>
                </a:solidFill>
                <a:latin typeface="PJITHQ+OptimaLTStd-Bold-SC700"/>
                <a:cs typeface="PJITHQ+OptimaLTStd-Bold-SC700"/>
              </a:rPr>
              <a:t>®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4595228"/>
            <a:ext cx="5578233" cy="336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80">
                <a:solidFill>
                  <a:srgbClr val="000000"/>
                </a:solidFill>
                <a:latin typeface="GVHMTE+TimesLTStd-Roman"/>
                <a:cs typeface="GVHMTE+TimesLTStd-Roman"/>
              </a:rPr>
              <a:t>To</a:t>
            </a:r>
            <a:r>
              <a:rPr sz="1000" spc="19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exit</a:t>
            </a:r>
            <a:r>
              <a:rPr sz="1000" spc="124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from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GVHMTE+TimesLTStd-Roman"/>
                <a:cs typeface="GVHMTE+TimesLTStd-Roman"/>
              </a:rPr>
              <a:t>MATLAB,</a:t>
            </a:r>
            <a:r>
              <a:rPr sz="1000" spc="137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either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enter</a:t>
            </a:r>
            <a:r>
              <a:rPr sz="1000" spc="12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quit</a:t>
            </a:r>
            <a:r>
              <a:rPr sz="1000" spc="-230">
                <a:solidFill>
                  <a:srgbClr val="000000"/>
                </a:solidFill>
                <a:latin typeface="HNQHNR+CourierStd"/>
                <a:cs typeface="HNQHNR+CourierStd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or</a:t>
            </a:r>
            <a:r>
              <a:rPr sz="1000" spc="122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exit</a:t>
            </a:r>
            <a:r>
              <a:rPr sz="1000" spc="-230">
                <a:solidFill>
                  <a:srgbClr val="000000"/>
                </a:solidFill>
                <a:latin typeface="HNQHNR+CourierStd"/>
                <a:cs typeface="HNQHNR+CourierStd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at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prompt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or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click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119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exit</a:t>
            </a:r>
            <a:r>
              <a:rPr sz="1000" spc="125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button</a:t>
            </a:r>
            <a:r>
              <a:rPr sz="1000" spc="12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(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72710" y="4595228"/>
            <a:ext cx="23279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1" y="4747628"/>
            <a:ext cx="5784310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located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at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upper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right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corner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of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GVHMTE+TimesLTStd-Roman"/>
                <a:cs typeface="GVHMTE+TimesLTStd-Roman"/>
              </a:rPr>
              <a:t>MATLAB </a:t>
            </a:r>
            <a:r>
              <a:rPr sz="1000" spc="-15">
                <a:solidFill>
                  <a:srgbClr val="000000"/>
                </a:solidFill>
                <a:latin typeface="GVHMTE+TimesLTStd-Roman"/>
                <a:cs typeface="GVHMTE+TimesLTStd-Roman"/>
              </a:rPr>
              <a:t>window.</a:t>
            </a:r>
            <a:r>
              <a:rPr sz="1000" spc="-28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It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is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important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to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GVHMTE+TimesLTStd-Roman"/>
                <a:cs typeface="GVHMTE+TimesLTStd-Roman"/>
              </a:rPr>
              <a:t>save</a:t>
            </a:r>
            <a:r>
              <a:rPr sz="1000" spc="-3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ﬁles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or</a:t>
            </a:r>
            <a:r>
              <a:rPr sz="1000" spc="-4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graphics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before exiting </a:t>
            </a:r>
            <a:r>
              <a:rPr sz="1000" spc="-18">
                <a:solidFill>
                  <a:srgbClr val="000000"/>
                </a:solidFill>
                <a:latin typeface="GVHMTE+TimesLTStd-Roman"/>
                <a:cs typeface="GVHMTE+TimesLTStd-Roman"/>
              </a:rPr>
              <a:t>MATLAB.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5291806"/>
            <a:ext cx="3895561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1.2</a:t>
            </a:r>
            <a:r>
              <a:rPr sz="1100" spc="824">
                <a:solidFill>
                  <a:srgbClr val="0000FF"/>
                </a:solidFill>
                <a:latin typeface="FFGHPK+OptimaLTStd-Bold"/>
                <a:cs typeface="FFGHP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OPERATIONS</a:t>
            </a:r>
            <a:r>
              <a:rPr sz="1100" spc="-23">
                <a:solidFill>
                  <a:srgbClr val="0000FF"/>
                </a:solidFill>
                <a:latin typeface="FFGHPK+OptimaLTStd-Bold"/>
                <a:cs typeface="FFGHP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AND</a:t>
            </a:r>
            <a:r>
              <a:rPr sz="1100" spc="-30">
                <a:solidFill>
                  <a:srgbClr val="0000FF"/>
                </a:solidFill>
                <a:latin typeface="FFGHPK+OptimaLTStd-Bold"/>
                <a:cs typeface="FFGHP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ASSIGNMENT</a:t>
            </a:r>
            <a:r>
              <a:rPr sz="1100" spc="30">
                <a:solidFill>
                  <a:srgbClr val="0000FF"/>
                </a:solidFill>
                <a:latin typeface="FFGHPK+OptimaLTStd-Bold"/>
                <a:cs typeface="FFGHP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OF</a:t>
            </a:r>
            <a:r>
              <a:rPr sz="1100" spc="-70">
                <a:solidFill>
                  <a:srgbClr val="0000FF"/>
                </a:solidFill>
                <a:latin typeface="FFGHPK+OptimaLTStd-Bold"/>
                <a:cs typeface="FFGHP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FFGHPK+OptimaLTStd-Bold"/>
                <a:cs typeface="FFGHPK+OptimaLTStd-Bold"/>
              </a:rPr>
              <a:t>VARIABLES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5535024"/>
            <a:ext cx="5783434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GVHMTE+TimesLTStd-Roman"/>
                <a:cs typeface="GVHMTE+TimesLTStd-Roman"/>
              </a:rPr>
              <a:t>MATLAB</a:t>
            </a:r>
            <a:r>
              <a:rPr sz="1000" spc="102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can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be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used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as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hand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calculator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to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perform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arithmetic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operations.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GVHMTE+TimesLTStd-Roman"/>
                <a:cs typeface="GVHMTE+TimesLTStd-Roman"/>
              </a:rPr>
              <a:t>MATLAB</a:t>
            </a:r>
            <a:r>
              <a:rPr sz="1000" spc="102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uses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symbols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+,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–,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*,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/,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and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^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for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addition,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subtraction,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multiplication,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division,</a:t>
            </a:r>
            <a:r>
              <a:rPr sz="1000" spc="54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and</a:t>
            </a:r>
            <a:r>
              <a:rPr sz="1000" spc="5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exponentiation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(power) of scalars, respectively. For example: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6130235"/>
            <a:ext cx="1892808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&gt;&gt; 6^3 - (7 + 5)/2 + 9*4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ans =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1539" y="6404555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246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6541715"/>
            <a:ext cx="1340739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&gt;&gt; (-2+sqrt(6))/2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0.2247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&gt;&gt; 2^(-48)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ans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91539" y="7227515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3.5527e-15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7500984"/>
            <a:ext cx="5783287" cy="48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GVHMTE+TimesLTStd-Roman"/>
                <a:cs typeface="GVHMTE+TimesLTStd-Roman"/>
              </a:rPr>
              <a:t>MATLAB</a:t>
            </a:r>
            <a:r>
              <a:rPr sz="1000" spc="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assigns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the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most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recent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answer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to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variable</a:t>
            </a:r>
            <a:r>
              <a:rPr sz="1000" spc="63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called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ans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,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which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is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an</a:t>
            </a:r>
            <a:r>
              <a:rPr sz="1000" spc="60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abbreviation</a:t>
            </a:r>
            <a:r>
              <a:rPr sz="1000" spc="62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for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answer.</a:t>
            </a:r>
            <a:r>
              <a:rPr sz="1000" spc="-81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GVHMTE+TimesLTStd-Roman"/>
                <a:cs typeface="GVHMTE+TimesLTStd-Roman"/>
              </a:rPr>
              <a:t>You</a:t>
            </a:r>
            <a:r>
              <a:rPr sz="1000" spc="37">
                <a:solidFill>
                  <a:srgbClr val="000000"/>
                </a:solidFill>
                <a:latin typeface="GVHMTE+TimesLTStd-Roman"/>
                <a:cs typeface="GVHMTE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can use the variable </a:t>
            </a:r>
            <a:r>
              <a:rPr sz="1000">
                <a:solidFill>
                  <a:srgbClr val="000000"/>
                </a:solidFill>
                <a:latin typeface="HNQHNR+CourierStd"/>
                <a:cs typeface="HNQHNR+CourierStd"/>
              </a:rPr>
              <a:t>ans</a:t>
            </a:r>
            <a:r>
              <a:rPr sz="1000">
                <a:solidFill>
                  <a:srgbClr val="000000"/>
                </a:solidFill>
                <a:latin typeface="GVHMTE+TimesLTStd-Roman"/>
                <a:cs typeface="GVHMTE+TimesLTStd-Roman"/>
              </a:rPr>
              <a:t>for further calculations. For example: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7943794"/>
            <a:ext cx="157733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&gt;&gt; ans^3 + sqrt(ans)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ans =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91539" y="8218115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NQHNR+CourierStd"/>
                <a:cs typeface="HNQHNR+CourierStd"/>
              </a:rPr>
              <a:t>5.9605e-08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object 1"/>
          <p:cNvSpPr/>
          <p:nvPr/>
        </p:nvSpPr>
        <p:spPr>
          <a:xfrm>
            <a:off x="1460500" y="2345494"/>
            <a:ext cx="34798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460500" y="841375"/>
            <a:ext cx="34798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KQAITP+OptimaLTStd-Medium"/>
                <a:cs typeface="KQAITP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KQAITP+OptimaLTStd-Medium"/>
                <a:cs typeface="KQAITP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51449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LAGM+OptimaLTStd-Bold"/>
                <a:cs typeface="NALAGM+OptimaLTStd-Bold"/>
              </a:rPr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60500" y="930783"/>
            <a:ext cx="739266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NALAGM+OptimaLTStd-Bold"/>
                <a:cs typeface="NALAGM+OptimaLTStd-Bold"/>
              </a:rPr>
              <a:t>TABLE</a:t>
            </a:r>
            <a:r>
              <a:rPr sz="1000" spc="46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 spc="-51">
                <a:solidFill>
                  <a:srgbClr val="000000"/>
                </a:solidFill>
                <a:latin typeface="NALAGM+OptimaLTStd-Bold"/>
                <a:cs typeface="NALAGM+OptimaLTStd-Bold"/>
              </a:rPr>
              <a:t>1.1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60500" y="1105408"/>
            <a:ext cx="2949665" cy="3398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Basic</a:t>
            </a:r>
            <a:r>
              <a:rPr sz="1000" spc="23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Arithmetic</a:t>
            </a:r>
            <a:r>
              <a:rPr sz="1000" spc="26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Operators</a:t>
            </a:r>
            <a:r>
              <a:rPr sz="1000" spc="26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Used</a:t>
            </a:r>
            <a:r>
              <a:rPr sz="1000" spc="23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in</a:t>
            </a:r>
            <a:r>
              <a:rPr sz="1000" spc="29">
                <a:solidFill>
                  <a:srgbClr val="000000"/>
                </a:solidFill>
                <a:latin typeface="NALAGM+OptimaLTStd-Bold"/>
                <a:cs typeface="NALAGM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NALAGM+OptimaLTStd-Bold"/>
                <a:cs typeface="NALAGM+OptimaLTStd-Bold"/>
              </a:rPr>
              <a:t>MATLAB</a:t>
            </a:r>
            <a:r>
              <a:rPr sz="600">
                <a:solidFill>
                  <a:srgbClr val="000000"/>
                </a:solidFill>
                <a:latin typeface="NALAGM+OptimaLTStd-Bold"/>
                <a:cs typeface="NALAGM+OptimaLTStd-Bold"/>
              </a:rPr>
              <a:t>®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60500" y="1330272"/>
            <a:ext cx="479856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LAGM+OptimaLTStd-Bold"/>
                <a:cs typeface="NALAGM+OptimaLTStd-Bold"/>
              </a:rPr>
              <a:t>Symbol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25623" y="1330272"/>
            <a:ext cx="609701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LAGM+OptimaLTStd-Bold"/>
                <a:cs typeface="NALAGM+OptimaLTStd-Bold"/>
              </a:rPr>
              <a:t>Operation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16122" y="1330272"/>
            <a:ext cx="479856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LAGM+OptimaLTStd-Bold"/>
                <a:cs typeface="NALAGM+OptimaLTStd-Bold"/>
              </a:rPr>
              <a:t>Symbol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37024" y="1330272"/>
            <a:ext cx="609701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LAGM+OptimaLTStd-Bold"/>
                <a:cs typeface="NALAGM+OptimaLTStd-Bold"/>
              </a:rPr>
              <a:t>Operation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460601" y="1529002"/>
            <a:ext cx="209702" cy="412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+</a:t>
            </a:r>
          </a:p>
          <a:p>
            <a:pPr marL="0" marR="0">
              <a:lnSpc>
                <a:spcPts val="892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–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33701" y="1529002"/>
            <a:ext cx="513689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Addition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48202" y="1529002"/>
            <a:ext cx="225450" cy="851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.^</a:t>
            </a:r>
          </a:p>
          <a:p>
            <a:pPr marL="0" marR="0">
              <a:lnSpc>
                <a:spcPts val="1159"/>
              </a:lnSpc>
              <a:spcBef>
                <a:spcPts val="14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WOHOW+STIXGeneral-Regular"/>
                <a:cs typeface="OWOHOW+STIXGeneral-Regular"/>
              </a:rPr>
              <a:t>∖</a:t>
            </a:r>
          </a:p>
          <a:p>
            <a:pPr marL="0" marR="0">
              <a:lnSpc>
                <a:spcPts val="892"/>
              </a:lnSpc>
              <a:spcBef>
                <a:spcPts val="1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/</a:t>
            </a:r>
          </a:p>
          <a:p>
            <a:pPr marL="0" marR="0">
              <a:lnSpc>
                <a:spcPts val="1159"/>
              </a:lnSpc>
              <a:spcBef>
                <a:spcPts val="14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.</a:t>
            </a:r>
            <a:r>
              <a:rPr sz="800">
                <a:solidFill>
                  <a:srgbClr val="000000"/>
                </a:solidFill>
                <a:latin typeface="OWOHOW+STIXGeneral-Regular"/>
                <a:cs typeface="OWOHOW+STIXGeneral-Regular"/>
              </a:rPr>
              <a:t>∖</a:t>
            </a:r>
          </a:p>
          <a:p>
            <a:pPr marL="0" marR="0">
              <a:lnSpc>
                <a:spcPts val="892"/>
              </a:lnSpc>
              <a:spcBef>
                <a:spcPts val="6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./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987901" y="1529002"/>
            <a:ext cx="1100937" cy="7050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Array exponentiation</a:t>
            </a:r>
          </a:p>
          <a:p>
            <a:pPr marL="0" marR="0">
              <a:lnSpc>
                <a:spcPts val="892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Backslash, left division</a:t>
            </a:r>
          </a:p>
          <a:p>
            <a:pPr marL="0" marR="0">
              <a:lnSpc>
                <a:spcPts val="892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Slash, right division</a:t>
            </a:r>
          </a:p>
          <a:p>
            <a:pPr marL="0" marR="0">
              <a:lnSpc>
                <a:spcPts val="892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Array left division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133701" y="1675408"/>
            <a:ext cx="620877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Subtraction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460601" y="1821813"/>
            <a:ext cx="203200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*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133701" y="1821813"/>
            <a:ext cx="990600" cy="558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Multiplication</a:t>
            </a:r>
          </a:p>
          <a:p>
            <a:pPr marL="0" marR="0">
              <a:lnSpc>
                <a:spcPts val="892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Array</a:t>
            </a:r>
            <a:r>
              <a:rPr sz="8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Multiplication</a:t>
            </a:r>
          </a:p>
          <a:p>
            <a:pPr marL="0" marR="0">
              <a:lnSpc>
                <a:spcPts val="892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Exponentiation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60601" y="1968219"/>
            <a:ext cx="228600" cy="412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.*</a:t>
            </a:r>
          </a:p>
          <a:p>
            <a:pPr marL="0" marR="0">
              <a:lnSpc>
                <a:spcPts val="892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^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987901" y="2114625"/>
            <a:ext cx="956970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ETSDP+TimesLTStd-Roman"/>
                <a:cs typeface="TETSDP+TimesLTStd-Roman"/>
              </a:rPr>
              <a:t>Array right division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2613464"/>
            <a:ext cx="5783579" cy="78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TETSDP+TimesLTStd-Roman"/>
                <a:cs typeface="TETSDP+TimesLTStd-Roman"/>
              </a:rPr>
              <a:t>You</a:t>
            </a:r>
            <a:r>
              <a:rPr sz="1000" spc="31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can use variables to write mathematical expressions. Instead of using the default variable 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ans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you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can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assign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result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to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variable of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your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ETSDP+TimesLTStd-Roman"/>
                <a:cs typeface="TETSDP+TimesLTStd-Roman"/>
              </a:rPr>
              <a:t>own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 choice.</a:t>
            </a:r>
            <a:r>
              <a:rPr sz="1000" spc="-31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Workspace</a:t>
            </a:r>
            <a:r>
              <a:rPr sz="1000" spc="-3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TETSDP+TimesLTStd-Roman"/>
                <a:cs typeface="TETSDP+TimesLTStd-Roman"/>
              </a:rPr>
              <a:t>Window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 shows variables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that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ETSDP+TimesLTStd-Roman"/>
                <a:cs typeface="TETSDP+TimesLTStd-Roman"/>
              </a:rPr>
              <a:t>have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 been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created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and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their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values. </a:t>
            </a:r>
            <a:r>
              <a:rPr sz="1000" spc="-21">
                <a:solidFill>
                  <a:srgbClr val="000000"/>
                </a:solidFill>
                <a:latin typeface="TETSDP+TimesLTStd-Roman"/>
                <a:cs typeface="TETSDP+TimesLTStd-Roman"/>
              </a:rPr>
              <a:t>MATLAB</a:t>
            </a:r>
            <a:r>
              <a:rPr sz="1000" spc="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uses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assignment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operator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(=)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to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create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</a:t>
            </a:r>
            <a:r>
              <a:rPr sz="1000" spc="-1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vari-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able. For example: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3361075"/>
            <a:ext cx="1131569" cy="1258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u = cos(18)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u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0.6603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v = sin(18)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v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-0.7510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u^2 + v^2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ans 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28700" y="4458353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4731823"/>
            <a:ext cx="5783434" cy="1124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TETSDP+TimesLTStd-Roman"/>
                <a:cs typeface="TETSDP+TimesLTStd-Roman"/>
              </a:rPr>
              <a:t>MATLAB</a:t>
            </a:r>
            <a:r>
              <a:rPr sz="1000" spc="144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trigonometric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functions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sin(x)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12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cos(x)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tan(x)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etc.)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use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radian</a:t>
            </a:r>
            <a:r>
              <a:rPr sz="1000" spc="122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measure.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Trigonometric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functions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ending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in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d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sind(x)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49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cosd(x)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tand(x)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,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etc.)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take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argument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x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in degrees.</a:t>
            </a:r>
            <a:r>
              <a:rPr sz="1000" spc="-46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TETSDP+TimesLTStd-Roman"/>
                <a:cs typeface="TETSDP+TimesLTStd-Roman"/>
              </a:rPr>
              <a:t>Variable</a:t>
            </a:r>
            <a:r>
              <a:rPr sz="1000" spc="17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names must begin with a letter; the rest of the name may contain letters, digits,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and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underscore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characters. </a:t>
            </a:r>
            <a:r>
              <a:rPr sz="1000" spc="-15">
                <a:solidFill>
                  <a:srgbClr val="000000"/>
                </a:solidFill>
                <a:latin typeface="TETSDP+TimesLTStd-Roman"/>
                <a:cs typeface="TETSDP+TimesLTStd-Roman"/>
              </a:rPr>
              <a:t>Variable</a:t>
            </a:r>
            <a:r>
              <a:rPr sz="1000" spc="67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names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can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be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no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longer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than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63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characters.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TETSDP+TimesLTStd-Roman"/>
                <a:cs typeface="TETSDP+TimesLTStd-Roman"/>
              </a:rPr>
              <a:t>MATLAB</a:t>
            </a:r>
            <a:r>
              <a:rPr sz="1000" spc="7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is</a:t>
            </a:r>
            <a:r>
              <a:rPr sz="1000" spc="50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case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sensitive, which means that there is a difference between upper- and lowercase letters.</a:t>
            </a:r>
            <a:r>
              <a:rPr sz="1000" spc="-18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 variable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OQCHC+CourierStd"/>
                <a:cs typeface="COQCHC+CourierStd"/>
              </a:rPr>
              <a:t>pi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is a permanent variable with the value </a:t>
            </a:r>
            <a:r>
              <a:rPr sz="1000">
                <a:solidFill>
                  <a:srgbClr val="000000"/>
                </a:solidFill>
                <a:latin typeface="OWOHOW+STIXGeneral-Regular"/>
                <a:cs typeface="OWOHOW+STIXGeneral-Regular"/>
              </a:rPr>
              <a:t>π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5784235"/>
            <a:ext cx="126872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y = tan(pi/6)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y 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60119" y="605855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0.5774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6332023"/>
            <a:ext cx="5784164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0">
                <a:solidFill>
                  <a:srgbClr val="0000FF"/>
                </a:solidFill>
                <a:latin typeface="TETSDP+TimesLTStd-Roman"/>
                <a:cs typeface="TETSDP+TimesLTStd-Roman"/>
              </a:rPr>
              <a:t>Table</a:t>
            </a:r>
            <a:r>
              <a:rPr sz="1000" spc="-23">
                <a:solidFill>
                  <a:srgbClr val="0000FF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TETSDP+TimesLTStd-Roman"/>
                <a:cs typeface="TETSDP+TimesLTStd-Roman"/>
              </a:rPr>
              <a:t>1.1</a:t>
            </a:r>
            <a:r>
              <a:rPr sz="1000" spc="-43">
                <a:solidFill>
                  <a:srgbClr val="0000FF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shows</a:t>
            </a:r>
            <a:r>
              <a:rPr sz="1000" spc="-37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basic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arithmetic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operators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used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in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TETSDP+TimesLTStd-Roman"/>
                <a:cs typeface="TETSDP+TimesLTStd-Roman"/>
              </a:rPr>
              <a:t>MATLAB.</a:t>
            </a:r>
            <a:r>
              <a:rPr sz="1000" spc="-79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Array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operations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are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deﬁned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to</a:t>
            </a:r>
            <a:r>
              <a:rPr sz="1000" spc="-43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act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elementwise and are generally obtained by preceding the symbol with a dot.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00" y="6850803"/>
            <a:ext cx="1522111" cy="335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1.2.1</a:t>
            </a:r>
            <a:r>
              <a:rPr sz="1100" spc="824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E</a:t>
            </a:r>
            <a:r>
              <a:rPr sz="750" spc="12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rrors</a:t>
            </a:r>
            <a:r>
              <a:rPr sz="750" spc="115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 </a:t>
            </a:r>
            <a:r>
              <a:rPr sz="750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in</a:t>
            </a:r>
            <a:r>
              <a:rPr sz="750" spc="126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i</a:t>
            </a:r>
            <a:r>
              <a:rPr sz="750" spc="14">
                <a:solidFill>
                  <a:srgbClr val="0000FF"/>
                </a:solidFill>
                <a:latin typeface="GMLDMB+OptimaLTStd-Bold-SC700"/>
                <a:cs typeface="GMLDMB+OptimaLTStd-Bold-SC700"/>
              </a:rPr>
              <a:t>nput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85800" y="7094021"/>
            <a:ext cx="5782995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If you make an error in an input line, </a:t>
            </a:r>
            <a:r>
              <a:rPr sz="1000" spc="-21">
                <a:solidFill>
                  <a:srgbClr val="000000"/>
                </a:solidFill>
                <a:latin typeface="TETSDP+TimesLTStd-Roman"/>
                <a:cs typeface="TETSDP+TimesLTStd-Roman"/>
              </a:rPr>
              <a:t>MATLAB</a:t>
            </a:r>
            <a:r>
              <a:rPr sz="1000" spc="17">
                <a:solidFill>
                  <a:srgbClr val="000000"/>
                </a:solidFill>
                <a:latin typeface="TETSDP+TimesLTStd-Roman"/>
                <a:cs typeface="TETSDP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will normally print an error message. For example,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here is what happens when you try to evaluate 4x</a:t>
            </a:r>
            <a:r>
              <a:rPr sz="900" spc="10" baseline="30000">
                <a:solidFill>
                  <a:srgbClr val="000000"/>
                </a:solidFill>
                <a:latin typeface="TETSDP+TimesLTStd-Roman"/>
                <a:cs typeface="TETSDP+TimesLTStd-Roman"/>
              </a:rPr>
              <a:t>4</a:t>
            </a:r>
            <a:r>
              <a:rPr sz="1000">
                <a:solidFill>
                  <a:srgbClr val="000000"/>
                </a:solidFill>
                <a:latin typeface="TETSDP+TimesLTStd-Roman"/>
                <a:cs typeface="TETSDP+TimesLTStd-Roman"/>
              </a:rPr>
              <a:t>: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7536829"/>
            <a:ext cx="651510" cy="59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4x^4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4x^4</a:t>
            </a:r>
          </a:p>
          <a:p>
            <a:pPr marL="68580" marR="0">
              <a:lnSpc>
                <a:spcPts val="107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WOHOW+STIXGeneral-Regular"/>
                <a:cs typeface="OWOHOW+STIXGeneral-Regular"/>
              </a:rPr>
              <a:t>↑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7948310"/>
            <a:ext cx="2839212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Error: Unexpected MATLAB expression.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Did you mean: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OQCHC+CourierStd"/>
                <a:cs typeface="COQCHC+CourierStd"/>
              </a:rPr>
              <a:t>&gt;&gt; 4*x^4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LBGRK+OptimaLTStd-Bold"/>
                <a:cs typeface="LLBGRK+OptimaLTStd-Bold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LUKSA+OptimaLTStd-Medium"/>
                <a:cs typeface="RLUKSA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RLUKSA+OptimaLTStd-Medium"/>
                <a:cs typeface="RLUKSA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5784018" cy="941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error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is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missing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multiplication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operator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*.</a:t>
            </a:r>
            <a:r>
              <a:rPr sz="1000" spc="11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correct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input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would</a:t>
            </a:r>
            <a:r>
              <a:rPr sz="1000" spc="13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be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IPJNO+CourierStd"/>
                <a:cs typeface="NIPJNO+CourierStd"/>
              </a:rPr>
              <a:t>4*x^4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.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Note</a:t>
            </a:r>
            <a:r>
              <a:rPr sz="1000" spc="1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that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TWOLGU+TimesLTStd-Roman"/>
                <a:cs typeface="TWOLGU+TimesLTStd-Roman"/>
              </a:rPr>
              <a:t>MATLAB</a:t>
            </a:r>
            <a:r>
              <a:rPr sz="1000" spc="4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places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marker</a:t>
            </a:r>
            <a:r>
              <a:rPr sz="1000" spc="2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(a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vertical</a:t>
            </a:r>
            <a:r>
              <a:rPr sz="1000" spc="2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line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segment)</a:t>
            </a:r>
            <a:r>
              <a:rPr sz="1000" spc="2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at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place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where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it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thinks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error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might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be.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TWOLGU+TimesLTStd-Roman"/>
                <a:cs typeface="TWOLGU+TimesLTStd-Roman"/>
              </a:rPr>
              <a:t>You</a:t>
            </a:r>
            <a:r>
              <a:rPr sz="1000" spc="5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can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edit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input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line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by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using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up-arrow</a:t>
            </a:r>
            <a:r>
              <a:rPr sz="1000" spc="17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WOLGU+TimesLTStd-Roman"/>
                <a:cs typeface="TWOLGU+TimesLTStd-Roman"/>
              </a:rPr>
              <a:t>key</a:t>
            </a:r>
            <a:r>
              <a:rPr sz="1000" spc="2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DMSRBH+STIXGeneral-Regular"/>
                <a:cs typeface="DMSRBH+STIXGeneral-Regular"/>
              </a:rPr>
              <a:t>↑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)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redisplay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previous</a:t>
            </a:r>
            <a:r>
              <a:rPr sz="1000" spc="17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commands,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edit-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ing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speciﬁc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command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using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left-arrow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TWOLGU+TimesLTStd-Roman"/>
                <a:cs typeface="TWOLGU+TimesLTStd-Roman"/>
              </a:rPr>
              <a:t>key</a:t>
            </a:r>
            <a:r>
              <a:rPr sz="1000" spc="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DMSRBH+STIXGeneral-Regular"/>
                <a:cs typeface="DMSRBH+STIXGeneral-Regular"/>
              </a:rPr>
              <a:t>←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)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and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right-arrow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WOLGU+TimesLTStd-Roman"/>
                <a:cs typeface="TWOLGU+TimesLTStd-Roman"/>
              </a:rPr>
              <a:t>key</a:t>
            </a:r>
            <a:r>
              <a:rPr sz="1000" spc="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DMSRBH+STIXGeneral-Regular"/>
                <a:cs typeface="DMSRBH+STIXGeneral-Regular"/>
              </a:rPr>
              <a:t>→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),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and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then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pressing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Return or </a:t>
            </a:r>
            <a:r>
              <a:rPr sz="1000" spc="-10">
                <a:solidFill>
                  <a:srgbClr val="000000"/>
                </a:solidFill>
                <a:latin typeface="TWOLGU+TimesLTStd-Roman"/>
                <a:cs typeface="TWOLGU+TimesLTStd-Roman"/>
              </a:rPr>
              <a:t>Enter.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799573"/>
            <a:ext cx="2028286" cy="3280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1.2.2</a:t>
            </a:r>
            <a:r>
              <a:rPr sz="1100" spc="764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a</a:t>
            </a:r>
            <a:r>
              <a:rPr sz="750" spc="1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Borting</a:t>
            </a:r>
            <a:r>
              <a:rPr sz="750" spc="124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C</a:t>
            </a:r>
            <a:r>
              <a:rPr sz="75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alCulations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2042791"/>
            <a:ext cx="5783579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If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TWOLGU+TimesLTStd-Roman"/>
                <a:cs typeface="TWOLGU+TimesLTStd-Roman"/>
              </a:rPr>
              <a:t>MATLAB</a:t>
            </a:r>
            <a:r>
              <a:rPr sz="1000" spc="4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gets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hung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up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calculation,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or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seems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be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taking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too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long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perform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</a:t>
            </a:r>
            <a:r>
              <a:rPr sz="1000" spc="1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operation,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you can usually abort it by typing Ctrl+C, that is, holding down</a:t>
            </a:r>
            <a:r>
              <a:rPr sz="1000" spc="15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 Ctrl </a:t>
            </a:r>
            <a:r>
              <a:rPr sz="1000" spc="-11">
                <a:solidFill>
                  <a:srgbClr val="000000"/>
                </a:solidFill>
                <a:latin typeface="TWOLGU+TimesLTStd-Roman"/>
                <a:cs typeface="TWOLGU+TimesLTStd-Roman"/>
              </a:rPr>
              <a:t>key</a:t>
            </a:r>
            <a:r>
              <a:rPr sz="1000" spc="2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and pressing C.</a:t>
            </a:r>
            <a:r>
              <a:rPr sz="1000" spc="-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While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not foolproof, this is the method of choice when </a:t>
            </a:r>
            <a:r>
              <a:rPr sz="1000" spc="-21">
                <a:solidFill>
                  <a:srgbClr val="000000"/>
                </a:solidFill>
                <a:latin typeface="TWOLGU+TimesLTStd-Roman"/>
                <a:cs typeface="TWOLGU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is not responding.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764769"/>
            <a:ext cx="2248206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LLBGRK+OptimaLTStd-Bold"/>
                <a:cs typeface="LLBGRK+OptimaLTStd-Bold"/>
              </a:rPr>
              <a:t>1.3</a:t>
            </a:r>
            <a:r>
              <a:rPr sz="1100" spc="723">
                <a:solidFill>
                  <a:srgbClr val="0000FF"/>
                </a:solidFill>
                <a:latin typeface="LLBGRK+OptimaLTStd-Bold"/>
                <a:cs typeface="LLBGR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LLBGRK+OptimaLTStd-Bold"/>
                <a:cs typeface="LLBGRK+OptimaLTStd-Bold"/>
              </a:rPr>
              <a:t>VECTORS</a:t>
            </a:r>
            <a:r>
              <a:rPr sz="1100" spc="-24">
                <a:solidFill>
                  <a:srgbClr val="0000FF"/>
                </a:solidFill>
                <a:latin typeface="LLBGRK+OptimaLTStd-Bold"/>
                <a:cs typeface="LLBGR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LLBGRK+OptimaLTStd-Bold"/>
                <a:cs typeface="LLBGRK+OptimaLTStd-Bold"/>
              </a:rPr>
              <a:t>AND</a:t>
            </a:r>
            <a:r>
              <a:rPr sz="1100" spc="30">
                <a:solidFill>
                  <a:srgbClr val="0000FF"/>
                </a:solidFill>
                <a:latin typeface="LLBGRK+OptimaLTStd-Bold"/>
                <a:cs typeface="LLBGRK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LLBGRK+OptimaLTStd-Bold"/>
                <a:cs typeface="LLBGRK+OptimaLTStd-Bold"/>
              </a:rPr>
              <a:t>MATRICES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3018765"/>
            <a:ext cx="1062593" cy="342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1.3.1</a:t>
            </a:r>
            <a:r>
              <a:rPr sz="1100" spc="723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V</a:t>
            </a:r>
            <a:r>
              <a:rPr sz="750">
                <a:solidFill>
                  <a:srgbClr val="0000FF"/>
                </a:solidFill>
                <a:latin typeface="VDSFWR+OptimaLTStd-Bold-SC700"/>
                <a:cs typeface="VDSFWR+OptimaLTStd-Bold-SC700"/>
              </a:rPr>
              <a:t>ECtors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261983"/>
            <a:ext cx="5782995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 </a:t>
            </a:r>
            <a:r>
              <a:rPr sz="1000" spc="-18">
                <a:solidFill>
                  <a:srgbClr val="000000"/>
                </a:solidFill>
                <a:latin typeface="TWOLGU+TimesLTStd-Roman"/>
                <a:cs typeface="TWOLGU+TimesLTStd-Roman"/>
              </a:rPr>
              <a:t>MATLAB,</a:t>
            </a:r>
            <a:r>
              <a:rPr sz="1000" spc="1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 vector is simply a list of scalars, whose order of appearance in the list might be sig-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niﬁcant.</a:t>
            </a:r>
            <a:r>
              <a:rPr sz="1000" spc="-12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TWOLGU+TimesLTStd-Roman"/>
                <a:cs typeface="TWOLGU+TimesLTStd-Roman"/>
              </a:rPr>
              <a:t>You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 can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create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vector</a:t>
            </a:r>
            <a:r>
              <a:rPr sz="1000" spc="-2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any</a:t>
            </a:r>
            <a:r>
              <a:rPr sz="1000" spc="-2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length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TWOLGU+TimesLTStd-Roman"/>
                <a:cs typeface="TWOLGU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 by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typing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list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numbers,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separated</a:t>
            </a:r>
            <a:r>
              <a:rPr sz="1000" spc="-3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commas and/or spaces, inside square brackets. For example: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3872434"/>
            <a:ext cx="157733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u = [-2 3 4 8 15]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u =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60119" y="4146753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77339" y="4146753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25980" y="4146753"/>
            <a:ext cx="240029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4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4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606040" y="4146753"/>
            <a:ext cx="240029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8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17520" y="4146753"/>
            <a:ext cx="308609" cy="1120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15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15</a:t>
            </a:r>
          </a:p>
          <a:p>
            <a:pPr marL="0" marR="0">
              <a:lnSpc>
                <a:spcPts val="996"/>
              </a:lnSpc>
              <a:spcBef>
                <a:spcPts val="229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4283913"/>
            <a:ext cx="157733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u = [-2,3,4,8,15]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u 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60119" y="4558233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77339" y="4558233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4695393"/>
            <a:ext cx="2287143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v = [-6 3 -11 9 12 -2 0 5]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v 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60119" y="4969712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577339" y="496971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057400" y="4969712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-11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606040" y="496971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29001" y="4969712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909061" y="496971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0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320541" y="496971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5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5258423"/>
            <a:ext cx="5784456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If the values</a:t>
            </a:r>
            <a:r>
              <a:rPr sz="1000" spc="1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 the vector</a:t>
            </a:r>
            <a:r>
              <a:rPr sz="1000" spc="1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are regularly</a:t>
            </a:r>
            <a:r>
              <a:rPr sz="1000" spc="1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spaced, the colon operator (:) can be used to iterate through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these values. For example: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00" y="5716474"/>
            <a:ext cx="8572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t = 0:7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t 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85800" y="5990794"/>
            <a:ext cx="925829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x = -4:3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x =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508759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920240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331720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743200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4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154680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5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566161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6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977641" y="599079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7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028700" y="6402274"/>
            <a:ext cx="6515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-4</a:t>
            </a:r>
            <a:r>
              <a:rPr sz="900" spc="1080">
                <a:solidFill>
                  <a:srgbClr val="000000"/>
                </a:solidFill>
                <a:latin typeface="NIPJNO+CourierStd"/>
                <a:cs typeface="NIPJNO+CourierStd"/>
              </a:rPr>
              <a:t> </a:t>
            </a: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-3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783080" y="640227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-2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194560" y="640227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-1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674620" y="640227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086100" y="640227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97581" y="640227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251961" y="640227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685800" y="6690983"/>
            <a:ext cx="5783872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Suppose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that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you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want</a:t>
            </a:r>
            <a:r>
              <a:rPr sz="1000" spc="4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create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WOLGU+TimesLTStd-Roman"/>
                <a:cs typeface="TWOLGU+TimesLTStd-Roman"/>
              </a:rPr>
              <a:t>row</a:t>
            </a:r>
            <a:r>
              <a:rPr sz="1000" spc="5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vector</a:t>
            </a:r>
            <a:r>
              <a:rPr sz="1000" spc="41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of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values</a:t>
            </a:r>
            <a:r>
              <a:rPr sz="1000" spc="43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running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from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1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10.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Here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is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WOLGU+TimesLTStd-Roman"/>
                <a:cs typeface="TWOLGU+TimesLTStd-Roman"/>
              </a:rPr>
              <a:t>how</a:t>
            </a:r>
            <a:r>
              <a:rPr sz="1000" spc="50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do</a:t>
            </a:r>
            <a:r>
              <a:rPr sz="1000" spc="38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it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without typing each number: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685800" y="7133794"/>
            <a:ext cx="92582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w = 1:10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w =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028700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440179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1851660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3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263140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4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2674620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5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086100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6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97581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7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909061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8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4320541" y="74081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9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4663440" y="740811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10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685800" y="7681583"/>
            <a:ext cx="5783871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increment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can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be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speciﬁed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as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middle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of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three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arguments.</a:t>
            </a:r>
            <a:r>
              <a:rPr sz="1000" spc="64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For</a:t>
            </a:r>
            <a:r>
              <a:rPr sz="1000" spc="69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example,</a:t>
            </a:r>
            <a:r>
              <a:rPr sz="1000" spc="64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to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create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a</a:t>
            </a:r>
            <a:r>
              <a:rPr sz="1000" spc="62">
                <a:solidFill>
                  <a:srgbClr val="000000"/>
                </a:solidFill>
                <a:latin typeface="TWOLGU+TimesLTStd-Roman"/>
                <a:cs typeface="TWOLGU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vector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WOLGU+TimesLTStd-Roman"/>
                <a:cs typeface="TWOLGU+TimesLTStd-Roman"/>
              </a:rPr>
              <a:t>with all integers from 8 to 24 in steps of 2: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685800" y="8124394"/>
            <a:ext cx="106298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&gt;&gt; y = 8:2:24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y =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1028700" y="839871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8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1440179" y="839871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10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851660" y="839871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12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2263140" y="839871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14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2674620" y="839871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16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086100" y="839871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18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497581" y="839871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20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909061" y="839871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22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320541" y="8398714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IPJNO+CourierStd"/>
                <a:cs typeface="NIPJNO+CourierStd"/>
              </a:rPr>
              <a:t>24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KTBHO+OptimaLTStd-Medium"/>
                <a:cs typeface="LKTBHO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LKTBHO+OptimaLTStd-Medium"/>
                <a:cs typeface="LKTBHO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51449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NKVCO+OptimaLTStd-Bold"/>
                <a:cs typeface="JNKVCO+OptimaLTStd-Bold"/>
              </a:rPr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3182867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Increments can be fractional or negative. For example: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063205"/>
            <a:ext cx="2208276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g = 3:3:10, h = 4:-0.75:0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g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7280" y="133752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77339" y="133752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125980" y="133752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1474685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h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8700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4.0000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14500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3.2500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400300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2.5000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086100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1.7500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771901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1.0000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57701" y="1611845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0.2500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1885314"/>
            <a:ext cx="4586408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 elements of the vector w can be extracted as w(1), w(2), etc. For example: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2178265"/>
            <a:ext cx="92582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w = 5:12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w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2452585"/>
            <a:ext cx="65151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5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w(4)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40179" y="24525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51660" y="24525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7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263140" y="24525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674620" y="24525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017520" y="245258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29001" y="245258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840481" y="245258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3152775"/>
            <a:ext cx="5783579" cy="637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subset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of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vector,</a:t>
            </a:r>
            <a:r>
              <a:rPr sz="1000" spc="2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which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would</a:t>
            </a:r>
            <a:r>
              <a:rPr sz="1000" spc="2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be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</a:t>
            </a:r>
            <a:r>
              <a:rPr sz="1000" spc="2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itself,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can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also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be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obtained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using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colon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operator.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For</a:t>
            </a:r>
            <a:r>
              <a:rPr sz="1000" spc="-3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example,</a:t>
            </a:r>
            <a:r>
              <a:rPr sz="1000" spc="-3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following</a:t>
            </a:r>
            <a:r>
              <a:rPr sz="1000" spc="-3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statement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would</a:t>
            </a:r>
            <a:r>
              <a:rPr sz="1000" spc="-3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get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third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through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sixth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elements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of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</a:t>
            </a:r>
            <a:r>
              <a:rPr sz="1000" spc="-3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 spc="-64">
                <a:solidFill>
                  <a:srgbClr val="000000"/>
                </a:solidFill>
                <a:latin typeface="ONMDOC+TimesLTStd-Roman"/>
                <a:cs typeface="ONMDOC+TimesLTStd-Roman"/>
              </a:rPr>
              <a:t>w,</a:t>
            </a:r>
            <a:r>
              <a:rPr sz="1000" spc="25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and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store the result in a vector variable v: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3763225"/>
            <a:ext cx="106298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v = w(3:6)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v =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97280" y="40375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7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508759" y="40375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920240" y="403754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263140" y="403754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5800" y="4326254"/>
            <a:ext cx="5784017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Any</a:t>
            </a:r>
            <a:r>
              <a:rPr sz="1000" spc="19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ONMDOC+TimesLTStd-Roman"/>
                <a:cs typeface="ONMDOC+TimesLTStd-Roman"/>
              </a:rPr>
              <a:t>row</a:t>
            </a:r>
            <a:r>
              <a:rPr sz="1000" spc="202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</a:t>
            </a:r>
            <a:r>
              <a:rPr sz="1000" spc="194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created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using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any</a:t>
            </a:r>
            <a:r>
              <a:rPr sz="1000" spc="19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method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can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be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transposed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result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column</a:t>
            </a:r>
            <a:r>
              <a:rPr sz="1000" spc="19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ONMDOC+TimesLTStd-Roman"/>
                <a:cs typeface="ONMDOC+TimesLTStd-Roman"/>
              </a:rPr>
              <a:t>vector.</a:t>
            </a:r>
            <a:r>
              <a:rPr sz="1000" spc="202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ONMDOC+TimesLTStd-Roman"/>
                <a:cs typeface="ONMDOC+TimesLTStd-Roman"/>
              </a:rPr>
              <a:t>MATLAB,</a:t>
            </a:r>
            <a:r>
              <a:rPr sz="1000" spc="1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 apostrophe (') is built in as the transpose operator. For example: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4784305"/>
            <a:ext cx="5143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v'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ans =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028700" y="5058625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7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960119" y="547010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10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800" y="5758814"/>
            <a:ext cx="5782850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37">
                <a:solidFill>
                  <a:srgbClr val="000000"/>
                </a:solidFill>
                <a:latin typeface="ONMDOC+TimesLTStd-Roman"/>
                <a:cs typeface="ONMDOC+TimesLTStd-Roman"/>
              </a:rPr>
              <a:t>You</a:t>
            </a:r>
            <a:r>
              <a:rPr sz="1000" spc="107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can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perform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mathematical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operations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on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vectors.</a:t>
            </a:r>
            <a:r>
              <a:rPr sz="1000" spc="72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For</a:t>
            </a:r>
            <a:r>
              <a:rPr sz="1000" spc="76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example,</a:t>
            </a:r>
            <a:r>
              <a:rPr sz="1000" spc="72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square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elements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of</a:t>
            </a:r>
            <a:r>
              <a:rPr sz="1000" spc="6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 x, type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85800" y="6229565"/>
            <a:ext cx="106298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x = 1:2:13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x =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85800" y="6503885"/>
            <a:ext cx="65151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x.^2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508759" y="65038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3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920240" y="65038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5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331720" y="65038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7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2743200" y="65038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086100" y="650388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11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497581" y="650388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13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508759" y="691536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9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851660" y="691536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25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263140" y="691536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49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2674620" y="6915365"/>
            <a:ext cx="113157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81</a:t>
            </a:r>
            <a:r>
              <a:rPr sz="900" spc="1080">
                <a:solidFill>
                  <a:srgbClr val="000000"/>
                </a:solidFill>
                <a:latin typeface="OJMIAV+CourierStd"/>
                <a:cs typeface="OJMIAV+CourierStd"/>
              </a:rPr>
              <a:t> </a:t>
            </a: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121</a:t>
            </a:r>
            <a:r>
              <a:rPr sz="900" spc="1080">
                <a:solidFill>
                  <a:srgbClr val="000000"/>
                </a:solidFill>
                <a:latin typeface="OJMIAV+CourierStd"/>
                <a:cs typeface="OJMIAV+CourierStd"/>
              </a:rPr>
              <a:t> </a:t>
            </a: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169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85800" y="7216775"/>
            <a:ext cx="5784017" cy="941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dot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(period)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this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expression</a:t>
            </a:r>
            <a:r>
              <a:rPr sz="1000" spc="86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says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that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numbers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x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should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be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squared</a:t>
            </a:r>
            <a:r>
              <a:rPr sz="1000" spc="8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individually,</a:t>
            </a:r>
            <a:r>
              <a:rPr sz="1000" spc="9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or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element-by-element.</a:t>
            </a:r>
            <a:r>
              <a:rPr sz="1000" spc="55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ONMDOC+TimesLTStd-Roman"/>
                <a:cs typeface="ONMDOC+TimesLTStd-Roman"/>
              </a:rPr>
              <a:t>Typing</a:t>
            </a:r>
            <a:r>
              <a:rPr sz="1000" spc="89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JMIAV+CourierStd"/>
                <a:cs typeface="OJMIAV+CourierStd"/>
              </a:rPr>
              <a:t>x^2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would</a:t>
            </a:r>
            <a:r>
              <a:rPr sz="1000" spc="75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tell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ONMDOC+TimesLTStd-Roman"/>
                <a:cs typeface="ONMDOC+TimesLTStd-Roman"/>
              </a:rPr>
              <a:t>MATLAB</a:t>
            </a:r>
            <a:r>
              <a:rPr sz="1000" spc="94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use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matrix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multiplication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multiply</a:t>
            </a:r>
            <a:r>
              <a:rPr sz="1000" spc="7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x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by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itself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and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would produce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an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error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message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in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this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case.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Similarly, you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must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type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JMIAV+CourierStd"/>
                <a:cs typeface="OJMIAV+CourierStd"/>
              </a:rPr>
              <a:t>.*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or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JMIAV+CourierStd"/>
                <a:cs typeface="OJMIAV+CourierStd"/>
              </a:rPr>
              <a:t>./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if</a:t>
            </a:r>
            <a:r>
              <a:rPr sz="1000" spc="-10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you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want</a:t>
            </a:r>
            <a:r>
              <a:rPr sz="1000" spc="-2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multiply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or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divide</a:t>
            </a:r>
            <a:r>
              <a:rPr sz="1000" spc="-25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vectors</a:t>
            </a:r>
            <a:r>
              <a:rPr sz="1000" spc="-2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element-by-element.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For</a:t>
            </a:r>
            <a:r>
              <a:rPr sz="1000" spc="-23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example,</a:t>
            </a:r>
            <a:r>
              <a:rPr sz="1000" spc="-28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to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multiply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elements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ONMDOC+TimesLTStd-Roman"/>
                <a:cs typeface="ONMDOC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NMDOC+TimesLTStd-Roman"/>
                <a:cs typeface="ONMDOC+TimesLTStd-Roman"/>
              </a:rPr>
              <a:t>vector a by the corresponding elements of the vector b, type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685800" y="8116785"/>
            <a:ext cx="106298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&gt;&gt; a = 2:3:14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a =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1097280" y="83911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2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508759" y="83911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5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1920240" y="83911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8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263140" y="8391105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11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674620" y="8391105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JMIAV+CourierStd"/>
                <a:cs typeface="OJMIAV+CourierStd"/>
              </a:rPr>
              <a:t>14</a:t>
            </a:r>
          </a:p>
        </p:txBody>
      </p:sp>
      <p:sp>
        <p:nvSpPr>
          <p:cNvPr id="5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35000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MLOKO+OptimaLTStd-Bold"/>
                <a:cs typeface="OMLOKO+OptimaLTStd-Bold"/>
              </a:rPr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LMUPF+OptimaLTStd-Medium"/>
                <a:cs typeface="QLMUPF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QLMUPF+OptimaLTStd-Medium"/>
                <a:cs typeface="QLMUPF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3810"/>
            <a:ext cx="157733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b = [-3 2 -4 1 8]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b 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048130"/>
            <a:ext cx="65151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a.*b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77339" y="1048130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20240" y="1048130"/>
            <a:ext cx="30860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00300" y="1048130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11780" y="1048130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08759" y="1459609"/>
            <a:ext cx="7200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10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-32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331720" y="1459609"/>
            <a:ext cx="7200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11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112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0" y="1697520"/>
            <a:ext cx="5784894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linspace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function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creates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linearly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spaced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vector:</a:t>
            </a:r>
            <a:r>
              <a:rPr sz="1000" spc="6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linspace(a,b,n)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creates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6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with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n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variables</a:t>
            </a:r>
            <a:r>
              <a:rPr sz="1000" spc="-44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inclusive</a:t>
            </a:r>
            <a:r>
              <a:rPr sz="1000" spc="-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range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from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to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 spc="-40">
                <a:solidFill>
                  <a:srgbClr val="000000"/>
                </a:solidFill>
                <a:latin typeface="TQFTVD+TimesLTStd-Roman"/>
                <a:cs typeface="TQFTVD+TimesLTStd-Roman"/>
              </a:rPr>
              <a:t>b.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 If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n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is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omitted,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default</a:t>
            </a:r>
            <a:r>
              <a:rPr sz="1000" spc="-4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is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n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=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100.</a:t>
            </a:r>
            <a:r>
              <a:rPr sz="1000" spc="-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For</a:t>
            </a:r>
            <a:r>
              <a:rPr sz="1000" spc="-4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example: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2117470"/>
            <a:ext cx="1498473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linspace(-2,2,8)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91539" y="2391790"/>
            <a:ext cx="5520688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-2.0000</a:t>
            </a:r>
            <a:r>
              <a:rPr sz="900" spc="54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-1.4286</a:t>
            </a:r>
            <a:r>
              <a:rPr sz="900" spc="54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-0.8571</a:t>
            </a:r>
            <a:r>
              <a:rPr sz="900" spc="54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-0.2857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0.2857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0.8571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1.4286</a:t>
            </a:r>
            <a:r>
              <a:rPr sz="900" spc="1080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2.0000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2642400"/>
            <a:ext cx="5783288" cy="48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TQFTVD+TimesLTStd-Roman"/>
                <a:cs typeface="TQFTVD+TimesLTStd-Roman"/>
              </a:rPr>
              <a:t>MATLAB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has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many</a:t>
            </a:r>
            <a:r>
              <a:rPr sz="1000" spc="25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mathematical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functions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that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operate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array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sense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when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TQFTVD+TimesLTStd-Roman"/>
                <a:cs typeface="TQFTVD+TimesLTStd-Roman"/>
              </a:rPr>
              <a:t>given</a:t>
            </a:r>
            <a:r>
              <a:rPr sz="1000" spc="3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2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</a:t>
            </a:r>
            <a:r>
              <a:rPr sz="1000" spc="2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or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matrix argument.</a:t>
            </a:r>
            <a:r>
              <a:rPr sz="1000" spc="-15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These include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exp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log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sqrt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sin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cos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tan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, etc. For example: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3036950"/>
            <a:ext cx="1419605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a = [0.2 1.5 3]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 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3311270"/>
            <a:ext cx="925829" cy="1395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0.2000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exp(a)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1.2214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log(ans)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0.2000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sqrt(a)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851660" y="3311270"/>
            <a:ext cx="582930" cy="1532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1.5000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4.4817</a:t>
            </a:r>
          </a:p>
          <a:p>
            <a:pPr marL="0" marR="0">
              <a:lnSpc>
                <a:spcPts val="996"/>
              </a:lnSpc>
              <a:spcBef>
                <a:spcPts val="229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1.5000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1.2247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37460" y="3311270"/>
            <a:ext cx="651510" cy="1532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3.0000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20.0855</a:t>
            </a:r>
          </a:p>
          <a:p>
            <a:pPr marL="68579" marR="0">
              <a:lnSpc>
                <a:spcPts val="996"/>
              </a:lnSpc>
              <a:spcBef>
                <a:spcPts val="229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3.0000</a:t>
            </a:r>
          </a:p>
          <a:p>
            <a:pPr marL="68579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1.7321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28700" y="4545708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0.4472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4783620"/>
            <a:ext cx="5783872" cy="1098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If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x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and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y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are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column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vectors,</a:t>
            </a:r>
            <a:r>
              <a:rPr sz="1000" spc="44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dot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product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or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inner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product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of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these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two</a:t>
            </a:r>
            <a:r>
              <a:rPr sz="1000" spc="4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vectors</a:t>
            </a:r>
            <a:r>
              <a:rPr sz="1000" spc="4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is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accom-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plished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using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*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operator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and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transposing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ﬁrst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vector,</a:t>
            </a:r>
            <a:r>
              <a:rPr sz="1000" spc="18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or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by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using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dot</a:t>
            </a:r>
            <a:r>
              <a:rPr sz="1000" spc="-173">
                <a:solidFill>
                  <a:srgbClr val="000000"/>
                </a:solidFill>
                <a:latin typeface="HLEELN+CourierStd"/>
                <a:cs typeface="HLEELN+CourierStd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function</a:t>
            </a:r>
            <a:r>
              <a:rPr sz="1000" spc="1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TQFTVD+TimesLTStd-Roman"/>
                <a:cs typeface="TQFTVD+TimesLTStd-Roman"/>
              </a:rPr>
              <a:t>MATLAB.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cross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product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or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outer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product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of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two</a:t>
            </a:r>
            <a:r>
              <a:rPr sz="1000" spc="43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vectors</a:t>
            </a:r>
            <a:r>
              <a:rPr sz="1000" spc="4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x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and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y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is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deﬁned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only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when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both</a:t>
            </a:r>
            <a:r>
              <a:rPr sz="1000" spc="37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x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and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y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TQFTVD+TimesLTStd-Roman"/>
                <a:cs typeface="TQFTVD+TimesLTStd-Roman"/>
              </a:rPr>
              <a:t>have</a:t>
            </a:r>
            <a:r>
              <a:rPr sz="1000" spc="40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three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elements.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It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can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be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deﬁned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as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matrix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multiplication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of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matrix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composed</a:t>
            </a:r>
            <a:r>
              <a:rPr sz="1000" spc="28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from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elements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of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x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in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particular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manner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and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the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column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vector</a:t>
            </a:r>
            <a:r>
              <a:rPr sz="1000" spc="15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 spc="-64">
                <a:solidFill>
                  <a:srgbClr val="000000"/>
                </a:solidFill>
                <a:latin typeface="TQFTVD+TimesLTStd-Roman"/>
                <a:cs typeface="TQFTVD+TimesLTStd-Roman"/>
              </a:rPr>
              <a:t>y.</a:t>
            </a:r>
            <a:r>
              <a:rPr sz="1000" spc="76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TQFTVD+TimesLTStd-Roman"/>
                <a:cs typeface="TQFTVD+TimesLTStd-Roman"/>
              </a:rPr>
              <a:t>MATLAB</a:t>
            </a:r>
            <a:r>
              <a:rPr sz="1000" spc="34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has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a</a:t>
            </a:r>
            <a:r>
              <a:rPr sz="1000" spc="11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built-in</a:t>
            </a:r>
            <a:r>
              <a:rPr sz="1000" spc="15">
                <a:solidFill>
                  <a:srgbClr val="000000"/>
                </a:solidFill>
                <a:latin typeface="TQFTVD+TimesLTStd-Roman"/>
                <a:cs typeface="TQFTVD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function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LEELN+CourierStd"/>
                <a:cs typeface="HLEELN+CourierStd"/>
              </a:rPr>
              <a:t>cross</a:t>
            </a:r>
            <a:r>
              <a:rPr sz="1000">
                <a:solidFill>
                  <a:srgbClr val="000000"/>
                </a:solidFill>
                <a:latin typeface="TQFTVD+TimesLTStd-Roman"/>
                <a:cs typeface="TQFTVD+TimesLTStd-Roman"/>
              </a:rPr>
              <a:t>to accomplish this operation. For example: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5800470"/>
            <a:ext cx="23660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x = [-2 0 2]', y = [3 5 7]'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x 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960119" y="6074790"/>
            <a:ext cx="308610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0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6486270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y =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28700" y="6623431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5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7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7034910"/>
            <a:ext cx="6515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x'*y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28700" y="7309231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8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00" y="7446391"/>
            <a:ext cx="92582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dot(x,y)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28700" y="7720711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8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7857871"/>
            <a:ext cx="106298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&gt;&gt; cross(x,y)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7995031"/>
            <a:ext cx="5829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ans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-10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20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891539" y="8406511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LEELN+CourierStd"/>
                <a:cs typeface="HLEELN+CourierStd"/>
              </a:rPr>
              <a:t>-10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3073</Words>
  <Application>Microsoft Office PowerPoint</Application>
  <PresentationFormat>Custom</PresentationFormat>
  <Paragraphs>618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hp</cp:lastModifiedBy>
  <cp:revision>2</cp:revision>
  <dcterms:modified xsi:type="dcterms:W3CDTF">2019-11-17T19:03:23Z</dcterms:modified>
</cp:coreProperties>
</file>